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8" r:id="rId6"/>
    <p:sldId id="269" r:id="rId7"/>
    <p:sldId id="26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5" r:id="rId30"/>
    <p:sldId id="291" r:id="rId31"/>
    <p:sldId id="292" r:id="rId32"/>
    <p:sldId id="296" r:id="rId33"/>
    <p:sldId id="294" r:id="rId34"/>
    <p:sldId id="298" r:id="rId35"/>
    <p:sldId id="299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FD95"/>
    <a:srgbClr val="94FEFE"/>
    <a:srgbClr val="FEBABA"/>
    <a:srgbClr val="FE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43" autoAdjust="0"/>
    <p:restoredTop sz="93896" autoAdjust="0"/>
  </p:normalViewPr>
  <p:slideViewPr>
    <p:cSldViewPr snapToGrid="0">
      <p:cViewPr varScale="1">
        <p:scale>
          <a:sx n="105" d="100"/>
          <a:sy n="105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CBF1-951A-4D88-8BBB-33DA5923B6EA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F368-3485-48B5-84F7-87EA49BA3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39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45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30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63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7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5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8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7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6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9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8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6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0BAF820-39A8-81DB-A64B-294B3CC21419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en-VN" sz="2000">
              <a:solidFill>
                <a:srgbClr val="C3C3C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BD502-798C-4781-BB50-473B0C9F768F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231" y="-86896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898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jpe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27.gif"/><Relationship Id="rId4" Type="http://schemas.openxmlformats.org/officeDocument/2006/relationships/notesSlide" Target="../notesSlides/notesSlide17.xml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gif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audio" Target="../media/audio6.wav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gif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microsoft.com/office/2007/relationships/hdphoto" Target="../media/hdphoto4.wdp"/><Relationship Id="rId29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1.svg"/><Relationship Id="rId24" Type="http://schemas.openxmlformats.org/officeDocument/2006/relationships/image" Target="../media/image29.png"/><Relationship Id="rId5" Type="http://schemas.openxmlformats.org/officeDocument/2006/relationships/audio" Target="../media/audio6.wav"/><Relationship Id="rId15" Type="http://schemas.openxmlformats.org/officeDocument/2006/relationships/image" Target="../media/image35.svg"/><Relationship Id="rId23" Type="http://schemas.openxmlformats.org/officeDocument/2006/relationships/image" Target="../media/image28.png"/><Relationship Id="rId28" Type="http://schemas.openxmlformats.org/officeDocument/2006/relationships/audio" Target="../media/audio1.wav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3.jpeg"/><Relationship Id="rId14" Type="http://schemas.openxmlformats.org/officeDocument/2006/relationships/image" Target="../media/image34.png"/><Relationship Id="rId22" Type="http://schemas.openxmlformats.org/officeDocument/2006/relationships/image" Target="../media/image26.png"/><Relationship Id="rId27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7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244577" y="761464"/>
            <a:ext cx="8705850" cy="2725242"/>
          </a:xfrm>
          <a:custGeom>
            <a:avLst/>
            <a:gdLst>
              <a:gd name="connsiteX0" fmla="*/ 0 w 8705850"/>
              <a:gd name="connsiteY0" fmla="*/ 1362621 h 2725242"/>
              <a:gd name="connsiteX1" fmla="*/ 1362621 w 8705850"/>
              <a:gd name="connsiteY1" fmla="*/ 0 h 2725242"/>
              <a:gd name="connsiteX2" fmla="*/ 1841070 w 8705850"/>
              <a:gd name="connsiteY2" fmla="*/ 0 h 2725242"/>
              <a:gd name="connsiteX3" fmla="*/ 2439130 w 8705850"/>
              <a:gd name="connsiteY3" fmla="*/ 0 h 2725242"/>
              <a:gd name="connsiteX4" fmla="*/ 2917579 w 8705850"/>
              <a:gd name="connsiteY4" fmla="*/ 0 h 2725242"/>
              <a:gd name="connsiteX5" fmla="*/ 3396028 w 8705850"/>
              <a:gd name="connsiteY5" fmla="*/ 0 h 2725242"/>
              <a:gd name="connsiteX6" fmla="*/ 4113701 w 8705850"/>
              <a:gd name="connsiteY6" fmla="*/ 0 h 2725242"/>
              <a:gd name="connsiteX7" fmla="*/ 4771568 w 8705850"/>
              <a:gd name="connsiteY7" fmla="*/ 0 h 2725242"/>
              <a:gd name="connsiteX8" fmla="*/ 5429434 w 8705850"/>
              <a:gd name="connsiteY8" fmla="*/ 0 h 2725242"/>
              <a:gd name="connsiteX9" fmla="*/ 6147107 w 8705850"/>
              <a:gd name="connsiteY9" fmla="*/ 0 h 2725242"/>
              <a:gd name="connsiteX10" fmla="*/ 6804974 w 8705850"/>
              <a:gd name="connsiteY10" fmla="*/ 0 h 2725242"/>
              <a:gd name="connsiteX11" fmla="*/ 7343229 w 8705850"/>
              <a:gd name="connsiteY11" fmla="*/ 0 h 2725242"/>
              <a:gd name="connsiteX12" fmla="*/ 8705850 w 8705850"/>
              <a:gd name="connsiteY12" fmla="*/ 1362621 h 2725242"/>
              <a:gd name="connsiteX13" fmla="*/ 8705850 w 8705850"/>
              <a:gd name="connsiteY13" fmla="*/ 1362621 h 2725242"/>
              <a:gd name="connsiteX14" fmla="*/ 7343229 w 8705850"/>
              <a:gd name="connsiteY14" fmla="*/ 2725242 h 2725242"/>
              <a:gd name="connsiteX15" fmla="*/ 6804974 w 8705850"/>
              <a:gd name="connsiteY15" fmla="*/ 2725242 h 2725242"/>
              <a:gd name="connsiteX16" fmla="*/ 6386332 w 8705850"/>
              <a:gd name="connsiteY16" fmla="*/ 2725242 h 2725242"/>
              <a:gd name="connsiteX17" fmla="*/ 5668659 w 8705850"/>
              <a:gd name="connsiteY17" fmla="*/ 2725242 h 2725242"/>
              <a:gd name="connsiteX18" fmla="*/ 5190210 w 8705850"/>
              <a:gd name="connsiteY18" fmla="*/ 2725242 h 2725242"/>
              <a:gd name="connsiteX19" fmla="*/ 4472537 w 8705850"/>
              <a:gd name="connsiteY19" fmla="*/ 2725242 h 2725242"/>
              <a:gd name="connsiteX20" fmla="*/ 3874476 w 8705850"/>
              <a:gd name="connsiteY20" fmla="*/ 2725242 h 2725242"/>
              <a:gd name="connsiteX21" fmla="*/ 3276416 w 8705850"/>
              <a:gd name="connsiteY21" fmla="*/ 2725242 h 2725242"/>
              <a:gd name="connsiteX22" fmla="*/ 2857773 w 8705850"/>
              <a:gd name="connsiteY22" fmla="*/ 2725242 h 2725242"/>
              <a:gd name="connsiteX23" fmla="*/ 2140100 w 8705850"/>
              <a:gd name="connsiteY23" fmla="*/ 2725242 h 2725242"/>
              <a:gd name="connsiteX24" fmla="*/ 1362621 w 8705850"/>
              <a:gd name="connsiteY24" fmla="*/ 2725242 h 2725242"/>
              <a:gd name="connsiteX25" fmla="*/ 0 w 8705850"/>
              <a:gd name="connsiteY25" fmla="*/ 1362621 h 272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705850" h="2725242" fill="none" extrusionOk="0">
                <a:moveTo>
                  <a:pt x="0" y="1362621"/>
                </a:moveTo>
                <a:cubicBezTo>
                  <a:pt x="171191" y="515557"/>
                  <a:pt x="426718" y="-47808"/>
                  <a:pt x="1362621" y="0"/>
                </a:cubicBezTo>
                <a:cubicBezTo>
                  <a:pt x="1509027" y="-23592"/>
                  <a:pt x="1630474" y="16368"/>
                  <a:pt x="1841070" y="0"/>
                </a:cubicBezTo>
                <a:cubicBezTo>
                  <a:pt x="2051666" y="-16368"/>
                  <a:pt x="2169923" y="29021"/>
                  <a:pt x="2439130" y="0"/>
                </a:cubicBezTo>
                <a:cubicBezTo>
                  <a:pt x="2708337" y="-29021"/>
                  <a:pt x="2678447" y="30896"/>
                  <a:pt x="2917579" y="0"/>
                </a:cubicBezTo>
                <a:cubicBezTo>
                  <a:pt x="3156711" y="-30896"/>
                  <a:pt x="3213878" y="37162"/>
                  <a:pt x="3396028" y="0"/>
                </a:cubicBezTo>
                <a:cubicBezTo>
                  <a:pt x="3578178" y="-37162"/>
                  <a:pt x="3962470" y="8029"/>
                  <a:pt x="4113701" y="0"/>
                </a:cubicBezTo>
                <a:cubicBezTo>
                  <a:pt x="4264932" y="-8029"/>
                  <a:pt x="4619694" y="55256"/>
                  <a:pt x="4771568" y="0"/>
                </a:cubicBezTo>
                <a:cubicBezTo>
                  <a:pt x="4923442" y="-55256"/>
                  <a:pt x="5288687" y="38902"/>
                  <a:pt x="5429434" y="0"/>
                </a:cubicBezTo>
                <a:cubicBezTo>
                  <a:pt x="5570181" y="-38902"/>
                  <a:pt x="5942699" y="56340"/>
                  <a:pt x="6147107" y="0"/>
                </a:cubicBezTo>
                <a:cubicBezTo>
                  <a:pt x="6351515" y="-56340"/>
                  <a:pt x="6625528" y="35698"/>
                  <a:pt x="6804974" y="0"/>
                </a:cubicBezTo>
                <a:cubicBezTo>
                  <a:pt x="6984420" y="-35698"/>
                  <a:pt x="7131932" y="7054"/>
                  <a:pt x="7343229" y="0"/>
                </a:cubicBezTo>
                <a:cubicBezTo>
                  <a:pt x="8133270" y="-59634"/>
                  <a:pt x="8571578" y="609103"/>
                  <a:pt x="8705850" y="1362621"/>
                </a:cubicBezTo>
                <a:lnTo>
                  <a:pt x="8705850" y="1362621"/>
                </a:lnTo>
                <a:cubicBezTo>
                  <a:pt x="8777733" y="2164238"/>
                  <a:pt x="8139696" y="2626688"/>
                  <a:pt x="7343229" y="2725242"/>
                </a:cubicBezTo>
                <a:cubicBezTo>
                  <a:pt x="7168825" y="2761635"/>
                  <a:pt x="7012170" y="2695585"/>
                  <a:pt x="6804974" y="2725242"/>
                </a:cubicBezTo>
                <a:cubicBezTo>
                  <a:pt x="6597778" y="2754899"/>
                  <a:pt x="6534162" y="2693021"/>
                  <a:pt x="6386332" y="2725242"/>
                </a:cubicBezTo>
                <a:cubicBezTo>
                  <a:pt x="6238502" y="2757463"/>
                  <a:pt x="5849270" y="2686132"/>
                  <a:pt x="5668659" y="2725242"/>
                </a:cubicBezTo>
                <a:cubicBezTo>
                  <a:pt x="5488048" y="2764352"/>
                  <a:pt x="5317464" y="2712121"/>
                  <a:pt x="5190210" y="2725242"/>
                </a:cubicBezTo>
                <a:cubicBezTo>
                  <a:pt x="5062956" y="2738363"/>
                  <a:pt x="4688559" y="2639523"/>
                  <a:pt x="4472537" y="2725242"/>
                </a:cubicBezTo>
                <a:cubicBezTo>
                  <a:pt x="4256515" y="2810961"/>
                  <a:pt x="4063591" y="2692303"/>
                  <a:pt x="3874476" y="2725242"/>
                </a:cubicBezTo>
                <a:cubicBezTo>
                  <a:pt x="3685361" y="2758181"/>
                  <a:pt x="3418648" y="2705060"/>
                  <a:pt x="3276416" y="2725242"/>
                </a:cubicBezTo>
                <a:cubicBezTo>
                  <a:pt x="3134184" y="2745424"/>
                  <a:pt x="3033213" y="2678558"/>
                  <a:pt x="2857773" y="2725242"/>
                </a:cubicBezTo>
                <a:cubicBezTo>
                  <a:pt x="2682333" y="2771926"/>
                  <a:pt x="2301751" y="2692747"/>
                  <a:pt x="2140100" y="2725242"/>
                </a:cubicBezTo>
                <a:cubicBezTo>
                  <a:pt x="1978449" y="2757737"/>
                  <a:pt x="1564076" y="2651372"/>
                  <a:pt x="1362621" y="2725242"/>
                </a:cubicBezTo>
                <a:cubicBezTo>
                  <a:pt x="703705" y="2742696"/>
                  <a:pt x="100458" y="2072852"/>
                  <a:pt x="0" y="1362621"/>
                </a:cubicBezTo>
                <a:close/>
              </a:path>
              <a:path w="8705850" h="2725242" stroke="0" extrusionOk="0">
                <a:moveTo>
                  <a:pt x="0" y="1362621"/>
                </a:moveTo>
                <a:cubicBezTo>
                  <a:pt x="74125" y="527605"/>
                  <a:pt x="475999" y="-50585"/>
                  <a:pt x="1362621" y="0"/>
                </a:cubicBezTo>
                <a:cubicBezTo>
                  <a:pt x="1580202" y="-42757"/>
                  <a:pt x="1625868" y="16781"/>
                  <a:pt x="1841070" y="0"/>
                </a:cubicBezTo>
                <a:cubicBezTo>
                  <a:pt x="2056272" y="-16781"/>
                  <a:pt x="2156666" y="65600"/>
                  <a:pt x="2439130" y="0"/>
                </a:cubicBezTo>
                <a:cubicBezTo>
                  <a:pt x="2721594" y="-65600"/>
                  <a:pt x="2797521" y="31959"/>
                  <a:pt x="3096997" y="0"/>
                </a:cubicBezTo>
                <a:cubicBezTo>
                  <a:pt x="3396473" y="-31959"/>
                  <a:pt x="3373611" y="42903"/>
                  <a:pt x="3575446" y="0"/>
                </a:cubicBezTo>
                <a:cubicBezTo>
                  <a:pt x="3777281" y="-42903"/>
                  <a:pt x="3846897" y="56881"/>
                  <a:pt x="4053895" y="0"/>
                </a:cubicBezTo>
                <a:cubicBezTo>
                  <a:pt x="4260893" y="-56881"/>
                  <a:pt x="4326901" y="1100"/>
                  <a:pt x="4592149" y="0"/>
                </a:cubicBezTo>
                <a:cubicBezTo>
                  <a:pt x="4857397" y="-1100"/>
                  <a:pt x="4829401" y="34231"/>
                  <a:pt x="5010792" y="0"/>
                </a:cubicBezTo>
                <a:cubicBezTo>
                  <a:pt x="5192183" y="-34231"/>
                  <a:pt x="5404848" y="25729"/>
                  <a:pt x="5728465" y="0"/>
                </a:cubicBezTo>
                <a:cubicBezTo>
                  <a:pt x="6052082" y="-25729"/>
                  <a:pt x="6003628" y="4891"/>
                  <a:pt x="6266720" y="0"/>
                </a:cubicBezTo>
                <a:cubicBezTo>
                  <a:pt x="6529813" y="-4891"/>
                  <a:pt x="6890458" y="114060"/>
                  <a:pt x="7343229" y="0"/>
                </a:cubicBezTo>
                <a:cubicBezTo>
                  <a:pt x="8173335" y="-74011"/>
                  <a:pt x="8606905" y="546513"/>
                  <a:pt x="8705850" y="1362621"/>
                </a:cubicBezTo>
                <a:lnTo>
                  <a:pt x="8705850" y="1362621"/>
                </a:lnTo>
                <a:cubicBezTo>
                  <a:pt x="8583892" y="1968677"/>
                  <a:pt x="8086500" y="2764472"/>
                  <a:pt x="7343229" y="2725242"/>
                </a:cubicBezTo>
                <a:cubicBezTo>
                  <a:pt x="7128574" y="2730056"/>
                  <a:pt x="7069935" y="2690282"/>
                  <a:pt x="6804974" y="2725242"/>
                </a:cubicBezTo>
                <a:cubicBezTo>
                  <a:pt x="6540013" y="2760202"/>
                  <a:pt x="6503457" y="2684473"/>
                  <a:pt x="6386332" y="2725242"/>
                </a:cubicBezTo>
                <a:cubicBezTo>
                  <a:pt x="6269207" y="2766011"/>
                  <a:pt x="5998112" y="2703507"/>
                  <a:pt x="5728465" y="2725242"/>
                </a:cubicBezTo>
                <a:cubicBezTo>
                  <a:pt x="5458818" y="2746977"/>
                  <a:pt x="5227330" y="2681791"/>
                  <a:pt x="5070598" y="2725242"/>
                </a:cubicBezTo>
                <a:cubicBezTo>
                  <a:pt x="4913866" y="2768693"/>
                  <a:pt x="4797038" y="2698182"/>
                  <a:pt x="4592149" y="2725242"/>
                </a:cubicBezTo>
                <a:cubicBezTo>
                  <a:pt x="4387260" y="2752302"/>
                  <a:pt x="4275458" y="2656956"/>
                  <a:pt x="3994089" y="2725242"/>
                </a:cubicBezTo>
                <a:cubicBezTo>
                  <a:pt x="3712720" y="2793528"/>
                  <a:pt x="3691155" y="2700506"/>
                  <a:pt x="3575446" y="2725242"/>
                </a:cubicBezTo>
                <a:cubicBezTo>
                  <a:pt x="3459737" y="2749978"/>
                  <a:pt x="3079589" y="2704308"/>
                  <a:pt x="2917579" y="2725242"/>
                </a:cubicBezTo>
                <a:cubicBezTo>
                  <a:pt x="2755569" y="2746176"/>
                  <a:pt x="2346586" y="2644660"/>
                  <a:pt x="2199906" y="2725242"/>
                </a:cubicBezTo>
                <a:cubicBezTo>
                  <a:pt x="2053226" y="2805824"/>
                  <a:pt x="1728160" y="2703037"/>
                  <a:pt x="1362621" y="2725242"/>
                </a:cubicBezTo>
                <a:cubicBezTo>
                  <a:pt x="607723" y="2587669"/>
                  <a:pt x="4220" y="2251765"/>
                  <a:pt x="0" y="136262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2767349" y="447046"/>
            <a:ext cx="3946055" cy="1024866"/>
            <a:chOff x="6371477" y="2216092"/>
            <a:chExt cx="3946055" cy="1024866"/>
          </a:xfrm>
        </p:grpSpPr>
        <p:sp>
          <p:nvSpPr>
            <p:cNvPr id="16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Gretoon" panose="02040603050506020204" pitchFamily="18" charset="0"/>
                </a:rPr>
                <a:t>O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Gretoon" panose="02040603050506020204" pitchFamily="18" charset="0"/>
                </a:rPr>
                <a:t>Á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8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568051" y="1590408"/>
            <a:ext cx="2704706" cy="1209532"/>
            <a:chOff x="4279245" y="1767567"/>
            <a:chExt cx="2704706" cy="1209532"/>
          </a:xfrm>
        </p:grpSpPr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3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2121001" y="1471598"/>
            <a:ext cx="5238750" cy="3025791"/>
            <a:chOff x="4743805" y="2513042"/>
            <a:chExt cx="6814013" cy="3025791"/>
          </a:xfrm>
        </p:grpSpPr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02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CÁC PHÉP TÍNH VỚI SỐ TỰ NHIÊN</a:t>
              </a: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3805" y="2518326"/>
              <a:ext cx="6814013" cy="302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Á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É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Í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Ớ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Ố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Ự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Ê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14445" r="16943" b="29631"/>
          <a:stretch/>
        </p:blipFill>
        <p:spPr>
          <a:xfrm flipH="1">
            <a:off x="6354736" y="1760692"/>
            <a:ext cx="5894414" cy="54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13" y="2486652"/>
            <a:ext cx="5078723" cy="38327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286481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609 283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411237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1255" y="3672737"/>
            <a:ext cx="4898578" cy="1670607"/>
            <a:chOff x="958720" y="3762509"/>
            <a:chExt cx="4898578" cy="1670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58321" y="519658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78123" y="519658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46809" y="519658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60724" y="519353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8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29410" y="5196472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1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79413" y="5193530"/>
            <a:ext cx="176952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 1 2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637090" y="1343605"/>
            <a:ext cx="6494008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/>
              <a:t>609 283 x 2 = 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.?.</a:t>
            </a:r>
            <a:r>
              <a:rPr lang="en-US" sz="7000" b="1" dirty="0"/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57117" y="2683256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10977" y="2787075"/>
            <a:ext cx="480187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3 </a:t>
            </a:r>
            <a:r>
              <a:rPr lang="en-US" sz="3000" dirty="0" err="1"/>
              <a:t>bằng</a:t>
            </a:r>
            <a:r>
              <a:rPr lang="en-US" sz="3000" dirty="0"/>
              <a:t> 6, </a:t>
            </a:r>
            <a:r>
              <a:rPr lang="en-US" sz="3000" dirty="0" err="1"/>
              <a:t>viết</a:t>
            </a:r>
            <a:r>
              <a:rPr lang="en-US" sz="3000" dirty="0"/>
              <a:t> 6.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5" y="3300549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8 </a:t>
            </a:r>
            <a:r>
              <a:rPr lang="en-US" sz="3000" dirty="0" err="1"/>
              <a:t>bằng</a:t>
            </a:r>
            <a:r>
              <a:rPr lang="en-US" sz="3000" dirty="0"/>
              <a:t> 16, </a:t>
            </a:r>
            <a:r>
              <a:rPr lang="en-US" sz="3000" dirty="0" err="1"/>
              <a:t>viết</a:t>
            </a:r>
            <a:r>
              <a:rPr lang="en-US" sz="3000" dirty="0"/>
              <a:t> 6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5" y="3776520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dirty="0" err="1"/>
              <a:t>viết</a:t>
            </a:r>
            <a:r>
              <a:rPr lang="en-US" sz="3000" dirty="0"/>
              <a:t> 5.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5" y="4271900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9 </a:t>
            </a:r>
            <a:r>
              <a:rPr lang="en-US" sz="3000" dirty="0" err="1"/>
              <a:t>bằng</a:t>
            </a:r>
            <a:r>
              <a:rPr lang="en-US" sz="3000" dirty="0"/>
              <a:t> 18, </a:t>
            </a:r>
            <a:r>
              <a:rPr lang="en-US" sz="3000" dirty="0" err="1"/>
              <a:t>viết</a:t>
            </a:r>
            <a:r>
              <a:rPr lang="en-US" sz="3000" dirty="0"/>
              <a:t> 8,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10977" y="4719144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0 </a:t>
            </a:r>
            <a:r>
              <a:rPr lang="en-US" sz="3000" dirty="0" err="1"/>
              <a:t>bằng</a:t>
            </a:r>
            <a:r>
              <a:rPr lang="en-US" sz="3000" dirty="0"/>
              <a:t> 0,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1, </a:t>
            </a:r>
            <a:r>
              <a:rPr lang="en-US" sz="3000" dirty="0" err="1"/>
              <a:t>viết</a:t>
            </a:r>
            <a:r>
              <a:rPr lang="en-US" sz="3000" dirty="0"/>
              <a:t> 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44176" y="5215116"/>
            <a:ext cx="5235837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6 </a:t>
            </a:r>
            <a:r>
              <a:rPr lang="en-US" sz="3000" dirty="0" err="1"/>
              <a:t>bằng</a:t>
            </a:r>
            <a:r>
              <a:rPr lang="en-US" sz="3000" dirty="0"/>
              <a:t> 12, </a:t>
            </a:r>
            <a:r>
              <a:rPr lang="en-US" sz="3000" dirty="0" err="1"/>
              <a:t>viết</a:t>
            </a:r>
            <a:r>
              <a:rPr lang="en-US" sz="3000" dirty="0"/>
              <a:t> 12.</a:t>
            </a:r>
          </a:p>
        </p:txBody>
      </p:sp>
      <p:sp>
        <p:nvSpPr>
          <p:cNvPr id="5" name="Oval 4"/>
          <p:cNvSpPr/>
          <p:nvPr/>
        </p:nvSpPr>
        <p:spPr>
          <a:xfrm>
            <a:off x="3295339" y="4335016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02584" y="4335016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700310" y="1363471"/>
            <a:ext cx="4080329" cy="1293971"/>
            <a:chOff x="6873421" y="1496034"/>
            <a:chExt cx="4080329" cy="1293971"/>
          </a:xfrm>
        </p:grpSpPr>
        <p:sp>
          <p:nvSpPr>
            <p:cNvPr id="8" name="Rectangle 7"/>
            <p:cNvSpPr/>
            <p:nvPr/>
          </p:nvSpPr>
          <p:spPr>
            <a:xfrm>
              <a:off x="7035476" y="1734282"/>
              <a:ext cx="3744537" cy="769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873421" y="1496034"/>
              <a:ext cx="4080329" cy="1293971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b="1" dirty="0">
                  <a:solidFill>
                    <a:schemeClr val="accent1">
                      <a:lumMod val="75000"/>
                    </a:schemeClr>
                  </a:solidFill>
                </a:rPr>
                <a:t>1 218 566</a:t>
              </a:r>
              <a:endParaRPr lang="en-US" sz="7000" b="1" dirty="0"/>
            </a:p>
          </p:txBody>
        </p:sp>
      </p:grpSp>
      <p:grpSp>
        <p:nvGrpSpPr>
          <p:cNvPr id="47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569884" y="322602"/>
            <a:ext cx="11080785" cy="1489045"/>
            <a:chOff x="1286742" y="1822416"/>
            <a:chExt cx="7281906" cy="10781925"/>
          </a:xfrm>
        </p:grpSpPr>
        <p:sp>
          <p:nvSpPr>
            <p:cNvPr id="48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7260608" cy="10697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ĐẶT TÍNH RỒI TÍNH</a:t>
              </a:r>
              <a:endParaRPr lang="vi-VN" sz="9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49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742" y="1822416"/>
              <a:ext cx="7260608" cy="10697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EBABA"/>
                  </a:solidFill>
                  <a:latin typeface="iCiel Pony" panose="02000000000000000000" pitchFamily="2" charset="0"/>
                </a:rPr>
                <a:t>ĐẶT TÍNH RỒI TÍNH</a:t>
              </a:r>
              <a:endParaRPr lang="vi-VN" sz="9000" dirty="0">
                <a:ln w="28575">
                  <a:solidFill>
                    <a:sysClr val="windowText" lastClr="000000"/>
                  </a:solidFill>
                </a:ln>
                <a:solidFill>
                  <a:srgbClr val="FEBABA"/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75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5" grpId="0"/>
      <p:bldP spid="36" grpId="0"/>
      <p:bldP spid="29" grpId="0"/>
      <p:bldP spid="40" grpId="0"/>
      <p:bldP spid="41" grpId="0"/>
      <p:bldP spid="42" grpId="0"/>
      <p:bldP spid="43" grpId="0"/>
      <p:bldP spid="44" grpId="0"/>
      <p:bldP spid="5" grpId="0" animBg="1"/>
      <p:bldP spid="5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13" y="2486652"/>
            <a:ext cx="5078723" cy="38327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286481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609 283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411237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1255" y="3672737"/>
            <a:ext cx="4898578" cy="1670607"/>
            <a:chOff x="958720" y="3762509"/>
            <a:chExt cx="4898578" cy="1670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79413" y="5193530"/>
            <a:ext cx="4629745" cy="1326489"/>
            <a:chOff x="379413" y="5193530"/>
            <a:chExt cx="4629745" cy="13264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158321" y="519658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6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578123" y="519658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6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046809" y="519658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5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360724" y="519353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8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829410" y="5196472"/>
              <a:ext cx="90116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1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79413" y="5193530"/>
              <a:ext cx="176952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 1 2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637090" y="1343605"/>
            <a:ext cx="6494008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/>
              <a:t>609 283 x 2 = 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.?.</a:t>
            </a:r>
            <a:r>
              <a:rPr lang="en-US" sz="7000" b="1" dirty="0"/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01837" y="2734026"/>
            <a:ext cx="6512963" cy="32412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55697" y="2837845"/>
            <a:ext cx="707345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Các </a:t>
            </a:r>
            <a:r>
              <a:rPr lang="en-US" sz="3000" dirty="0" err="1"/>
              <a:t>thừa</a:t>
            </a:r>
            <a:r>
              <a:rPr lang="en-US" sz="3000" dirty="0"/>
              <a:t> số </a:t>
            </a:r>
            <a:r>
              <a:rPr lang="en-US" sz="3000" dirty="0" err="1"/>
              <a:t>khi</a:t>
            </a:r>
            <a:r>
              <a:rPr lang="en-US" sz="3000" dirty="0"/>
              <a:t> </a:t>
            </a:r>
            <a:r>
              <a:rPr lang="en-US" sz="3000" dirty="0" err="1"/>
              <a:t>viết</a:t>
            </a:r>
            <a:r>
              <a:rPr lang="en-US" sz="3000" dirty="0"/>
              <a:t> </a:t>
            </a:r>
            <a:r>
              <a:rPr lang="en-US" sz="3000" dirty="0" err="1"/>
              <a:t>đã</a:t>
            </a:r>
            <a:r>
              <a:rPr lang="en-US" sz="3000" dirty="0"/>
              <a:t> </a:t>
            </a:r>
            <a:r>
              <a:rPr lang="en-US" sz="3000" dirty="0" err="1"/>
              <a:t>chính</a:t>
            </a:r>
            <a:r>
              <a:rPr lang="en-US" sz="3000" dirty="0"/>
              <a:t> </a:t>
            </a:r>
            <a:r>
              <a:rPr lang="en-US" sz="3000" dirty="0" err="1"/>
              <a:t>xác</a:t>
            </a:r>
            <a:r>
              <a:rPr lang="en-US" sz="3000" dirty="0"/>
              <a:t> </a:t>
            </a:r>
            <a:r>
              <a:rPr lang="en-US" sz="3000" dirty="0" err="1"/>
              <a:t>chưa</a:t>
            </a:r>
            <a:r>
              <a:rPr lang="en-US" sz="30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48045" y="3351319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</a:t>
            </a:r>
            <a:r>
              <a:rPr lang="en-US" sz="3000" dirty="0" err="1"/>
              <a:t>Đặt</a:t>
            </a:r>
            <a:r>
              <a:rPr lang="en-US" sz="3000" dirty="0"/>
              <a:t> </a:t>
            </a:r>
            <a:r>
              <a:rPr lang="en-US" sz="3000" dirty="0" err="1"/>
              <a:t>phép</a:t>
            </a:r>
            <a:r>
              <a:rPr lang="en-US" sz="3000" dirty="0"/>
              <a:t> </a:t>
            </a:r>
            <a:r>
              <a:rPr lang="en-US" sz="3000" dirty="0" err="1"/>
              <a:t>tính</a:t>
            </a:r>
            <a:r>
              <a:rPr lang="en-US" sz="3000" dirty="0"/>
              <a:t> </a:t>
            </a:r>
            <a:r>
              <a:rPr lang="en-US" sz="3000" dirty="0" err="1"/>
              <a:t>đúng</a:t>
            </a:r>
            <a:r>
              <a:rPr lang="en-US" sz="3000" dirty="0"/>
              <a:t> </a:t>
            </a:r>
            <a:r>
              <a:rPr lang="en-US" sz="3000" dirty="0" err="1"/>
              <a:t>chưa</a:t>
            </a:r>
            <a:r>
              <a:rPr lang="en-US" sz="3000" dirty="0"/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48045" y="3827290"/>
            <a:ext cx="6668629" cy="1123712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</a:t>
            </a:r>
            <a:r>
              <a:rPr lang="en-US" sz="3000" dirty="0" err="1"/>
              <a:t>Dò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phép</a:t>
            </a:r>
            <a:r>
              <a:rPr lang="en-US" sz="3000" dirty="0"/>
              <a:t> </a:t>
            </a:r>
            <a:r>
              <a:rPr lang="en-US" sz="3000" dirty="0" err="1"/>
              <a:t>tính</a:t>
            </a:r>
            <a:r>
              <a:rPr lang="en-US" sz="3000" dirty="0"/>
              <a:t> ở </a:t>
            </a:r>
            <a:r>
              <a:rPr lang="en-US" sz="3000" dirty="0" err="1"/>
              <a:t>từng</a:t>
            </a:r>
            <a:r>
              <a:rPr lang="en-US" sz="3000" dirty="0"/>
              <a:t> </a:t>
            </a:r>
            <a:r>
              <a:rPr lang="en-US" sz="3000" dirty="0" err="1"/>
              <a:t>hàng</a:t>
            </a:r>
            <a:r>
              <a:rPr lang="en-US" sz="3000" dirty="0"/>
              <a:t>, </a:t>
            </a:r>
            <a:r>
              <a:rPr lang="en-US" sz="3000" dirty="0" err="1"/>
              <a:t>đặc</a:t>
            </a:r>
            <a:r>
              <a:rPr lang="en-US" sz="3000" dirty="0"/>
              <a:t> </a:t>
            </a:r>
            <a:r>
              <a:rPr lang="en-US" sz="3000" dirty="0" err="1"/>
              <a:t>biệt</a:t>
            </a:r>
            <a:r>
              <a:rPr lang="en-US" sz="3000" dirty="0"/>
              <a:t> </a:t>
            </a:r>
            <a:r>
              <a:rPr lang="en-US" sz="3000" dirty="0" err="1"/>
              <a:t>lưu</a:t>
            </a:r>
            <a:r>
              <a:rPr lang="en-US" sz="3000" dirty="0"/>
              <a:t> ý </a:t>
            </a:r>
            <a:r>
              <a:rPr lang="en-US" sz="3000" dirty="0" err="1"/>
              <a:t>trường</a:t>
            </a:r>
            <a:r>
              <a:rPr lang="en-US" sz="3000" dirty="0"/>
              <a:t> </a:t>
            </a:r>
            <a:r>
              <a:rPr lang="en-US" sz="3000" dirty="0" err="1"/>
              <a:t>hợp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nhớ</a:t>
            </a:r>
            <a:r>
              <a:rPr lang="en-US" sz="30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68470" y="4756526"/>
            <a:ext cx="6627778" cy="1123712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thể</a:t>
            </a:r>
            <a:r>
              <a:rPr lang="en-US" sz="3000" dirty="0"/>
              <a:t> </a:t>
            </a:r>
            <a:r>
              <a:rPr lang="en-US" sz="3000" dirty="0" err="1"/>
              <a:t>thử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cách </a:t>
            </a:r>
            <a:r>
              <a:rPr lang="en-US" sz="3000" dirty="0" err="1"/>
              <a:t>cộng</a:t>
            </a:r>
            <a:r>
              <a:rPr lang="en-US" sz="3000" dirty="0"/>
              <a:t> </a:t>
            </a:r>
          </a:p>
          <a:p>
            <a:pPr algn="just"/>
            <a:r>
              <a:rPr lang="en-US" sz="3000" dirty="0"/>
              <a:t>(</a:t>
            </a:r>
            <a:r>
              <a:rPr lang="en-US" sz="3000" dirty="0" err="1"/>
              <a:t>vì</a:t>
            </a:r>
            <a:r>
              <a:rPr lang="en-US" sz="3000" dirty="0"/>
              <a:t> 609 283 x 2 – 609 283 + 609 283)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00310" y="1363471"/>
            <a:ext cx="4080329" cy="1293971"/>
            <a:chOff x="6873421" y="1496034"/>
            <a:chExt cx="4080329" cy="1293971"/>
          </a:xfrm>
        </p:grpSpPr>
        <p:sp>
          <p:nvSpPr>
            <p:cNvPr id="8" name="Rectangle 7"/>
            <p:cNvSpPr/>
            <p:nvPr/>
          </p:nvSpPr>
          <p:spPr>
            <a:xfrm>
              <a:off x="7035476" y="1734282"/>
              <a:ext cx="3744537" cy="769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873421" y="1496034"/>
              <a:ext cx="4080329" cy="1293971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b="1" dirty="0">
                  <a:solidFill>
                    <a:schemeClr val="accent1">
                      <a:lumMod val="75000"/>
                    </a:schemeClr>
                  </a:solidFill>
                </a:rPr>
                <a:t>1 218 566</a:t>
              </a:r>
              <a:endParaRPr lang="en-US" sz="7000" b="1" dirty="0"/>
            </a:p>
          </p:txBody>
        </p:sp>
      </p:grpSp>
      <p:grpSp>
        <p:nvGrpSpPr>
          <p:cNvPr id="37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2292" y="334319"/>
            <a:ext cx="11048376" cy="1486270"/>
            <a:chOff x="1308040" y="1907257"/>
            <a:chExt cx="7260608" cy="10761831"/>
          </a:xfrm>
        </p:grpSpPr>
        <p:sp>
          <p:nvSpPr>
            <p:cNvPr id="3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7260608" cy="93291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CÙNG KIỂM TRA LẠI</a:t>
              </a:r>
              <a:endParaRPr lang="vi-VN" sz="9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47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0" y="1972005"/>
              <a:ext cx="7260608" cy="1069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Ciel Pony" panose="02000000000000000000" pitchFamily="2" charset="0"/>
                </a:rPr>
                <a:t>CÙNG KIỂM TRA LẠI</a:t>
              </a:r>
              <a:endParaRPr lang="vi-VN" sz="9000" dirty="0">
                <a:ln w="28575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008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3386" y="1220785"/>
            <a:ext cx="11746693" cy="1708160"/>
            <a:chOff x="323386" y="1220785"/>
            <a:chExt cx="11746693" cy="17081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23386" y="1275551"/>
              <a:ext cx="1967502" cy="612934"/>
            </a:xfrm>
            <a:prstGeom prst="roundRect">
              <a:avLst/>
            </a:prstGeom>
            <a:solidFill>
              <a:srgbClr val="FBF8BB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- </a:t>
              </a:r>
              <a:r>
                <a:rPr lang="en-US" sz="3000" b="1" dirty="0" err="1"/>
                <a:t>Đặt</a:t>
              </a:r>
              <a:r>
                <a:rPr lang="en-US" sz="3000" b="1" dirty="0"/>
                <a:t> </a:t>
              </a:r>
              <a:r>
                <a:rPr lang="en-US" sz="3000" b="1" dirty="0" err="1"/>
                <a:t>tính</a:t>
              </a:r>
              <a:r>
                <a:rPr lang="en-US" sz="3000" b="1" dirty="0"/>
                <a:t>:</a:t>
              </a:r>
              <a:endParaRPr lang="en-US" sz="3000" b="1" i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290888" y="1220785"/>
              <a:ext cx="9779191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Thông</a:t>
              </a:r>
              <a:r>
                <a:rPr lang="en-US" sz="3500" dirty="0"/>
                <a:t> </a:t>
              </a:r>
              <a:r>
                <a:rPr lang="en-US" sz="3500" dirty="0" err="1"/>
                <a:t>thường</a:t>
              </a:r>
              <a:r>
                <a:rPr lang="en-US" sz="3500" dirty="0"/>
                <a:t> </a:t>
              </a:r>
              <a:r>
                <a:rPr lang="en-US" sz="3500" dirty="0" err="1"/>
                <a:t>viết</a:t>
              </a:r>
              <a:r>
                <a:rPr lang="en-US" sz="3500" dirty="0"/>
                <a:t> </a:t>
              </a:r>
              <a:r>
                <a:rPr lang="en-US" sz="3500" dirty="0" err="1"/>
                <a:t>thừa</a:t>
              </a:r>
              <a:r>
                <a:rPr lang="en-US" sz="3500" dirty="0"/>
                <a:t> số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nhiều</a:t>
              </a:r>
              <a:r>
                <a:rPr lang="en-US" sz="3500" dirty="0"/>
                <a:t> </a:t>
              </a:r>
              <a:r>
                <a:rPr lang="en-US" sz="3500" dirty="0" err="1"/>
                <a:t>chữ</a:t>
              </a:r>
              <a:r>
                <a:rPr lang="en-US" sz="3500" dirty="0"/>
                <a:t> số ở </a:t>
              </a:r>
              <a:r>
                <a:rPr lang="en-US" sz="3500" dirty="0" err="1"/>
                <a:t>trên</a:t>
              </a:r>
              <a:r>
                <a:rPr lang="en-US" sz="3500" dirty="0"/>
                <a:t>, </a:t>
              </a:r>
              <a:r>
                <a:rPr lang="en-US" sz="3500" dirty="0" err="1"/>
                <a:t>thừa</a:t>
              </a:r>
              <a:r>
                <a:rPr lang="en-US" sz="3500" dirty="0"/>
                <a:t> số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một</a:t>
              </a:r>
              <a:r>
                <a:rPr lang="en-US" sz="3500" dirty="0"/>
                <a:t> </a:t>
              </a:r>
              <a:r>
                <a:rPr lang="en-US" sz="3500" dirty="0" err="1"/>
                <a:t>chữ</a:t>
              </a:r>
              <a:r>
                <a:rPr lang="en-US" sz="3500" dirty="0"/>
                <a:t> số ở </a:t>
              </a:r>
              <a:r>
                <a:rPr lang="en-US" sz="3500" dirty="0" err="1"/>
                <a:t>dưới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Viết</a:t>
              </a:r>
              <a:r>
                <a:rPr lang="en-US" sz="3500" dirty="0"/>
                <a:t> </a:t>
              </a:r>
              <a:r>
                <a:rPr lang="en-US" sz="3500" dirty="0" err="1"/>
                <a:t>dấu</a:t>
              </a:r>
              <a:r>
                <a:rPr lang="en-US" sz="3500" dirty="0"/>
                <a:t> (x) ở </a:t>
              </a:r>
              <a:r>
                <a:rPr lang="en-US" sz="3500" dirty="0" err="1"/>
                <a:t>giữa</a:t>
              </a:r>
              <a:r>
                <a:rPr lang="en-US" sz="3500" dirty="0"/>
                <a:t>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258633" y="96941"/>
            <a:ext cx="4293697" cy="1383893"/>
            <a:chOff x="1281754" y="1844417"/>
            <a:chExt cx="7286894" cy="1438511"/>
          </a:xfrm>
        </p:grpSpPr>
        <p:sp>
          <p:nvSpPr>
            <p:cNvPr id="20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LƯU Ý:</a:t>
              </a:r>
              <a:endParaRPr lang="vi-VN" sz="8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22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1754" y="184441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L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Ư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U 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Ý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:</a:t>
              </a:r>
              <a:endParaRPr lang="vi-VN" sz="8000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9400" y="3017927"/>
            <a:ext cx="11720680" cy="1708160"/>
            <a:chOff x="349400" y="3017927"/>
            <a:chExt cx="11720680" cy="17081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49400" y="3054282"/>
              <a:ext cx="1941488" cy="612934"/>
            </a:xfrm>
            <a:prstGeom prst="roundRect">
              <a:avLst/>
            </a:prstGeom>
            <a:solidFill>
              <a:srgbClr val="FBF8BB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- </a:t>
              </a:r>
              <a:r>
                <a:rPr lang="en-US" sz="3000" b="1" dirty="0" err="1"/>
                <a:t>Tính</a:t>
              </a:r>
              <a:r>
                <a:rPr lang="en-US" sz="3000" b="1" dirty="0"/>
                <a:t>:</a:t>
              </a:r>
              <a:endParaRPr lang="en-US" sz="3000" b="1" i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290888" y="3017927"/>
              <a:ext cx="9779192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Từ</a:t>
              </a:r>
              <a:r>
                <a:rPr lang="en-US" sz="3500" dirty="0"/>
                <a:t> </a:t>
              </a:r>
              <a:r>
                <a:rPr lang="en-US" sz="3500" dirty="0" err="1"/>
                <a:t>phải</a:t>
              </a:r>
              <a:r>
                <a:rPr lang="en-US" sz="3500" dirty="0"/>
                <a:t> sang </a:t>
              </a:r>
              <a:r>
                <a:rPr lang="en-US" sz="3500" dirty="0" err="1"/>
                <a:t>trái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Nếu</a:t>
              </a:r>
              <a:r>
                <a:rPr lang="en-US" sz="3500" dirty="0"/>
                <a:t> </a:t>
              </a:r>
              <a:r>
                <a:rPr lang="en-US" sz="3500" dirty="0" err="1"/>
                <a:t>phép</a:t>
              </a:r>
              <a:r>
                <a:rPr lang="en-US" sz="3500" dirty="0"/>
                <a:t> </a:t>
              </a:r>
              <a:r>
                <a:rPr lang="en-US" sz="3500" dirty="0" err="1"/>
                <a:t>nhân</a:t>
              </a:r>
              <a:r>
                <a:rPr lang="en-US" sz="3500" dirty="0"/>
                <a:t> ở </a:t>
              </a:r>
              <a:r>
                <a:rPr lang="en-US" sz="3500" dirty="0" err="1"/>
                <a:t>một</a:t>
              </a:r>
              <a:r>
                <a:rPr lang="en-US" sz="3500" dirty="0"/>
                <a:t> </a:t>
              </a:r>
              <a:r>
                <a:rPr lang="en-US" sz="3500" dirty="0" err="1"/>
                <a:t>hàng</a:t>
              </a:r>
              <a:r>
                <a:rPr lang="en-US" sz="3500" dirty="0"/>
                <a:t> </a:t>
              </a:r>
              <a:r>
                <a:rPr lang="en-US" sz="3500" dirty="0" err="1"/>
                <a:t>là</a:t>
              </a:r>
              <a:r>
                <a:rPr lang="en-US" sz="3500" dirty="0"/>
                <a:t>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nhớ</a:t>
              </a:r>
              <a:r>
                <a:rPr lang="en-US" sz="3500" dirty="0"/>
                <a:t> </a:t>
              </a:r>
              <a:r>
                <a:rPr lang="en-US" sz="3500" dirty="0" err="1"/>
                <a:t>thì</a:t>
              </a:r>
              <a:r>
                <a:rPr lang="en-US" sz="3500" dirty="0"/>
                <a:t> </a:t>
              </a:r>
              <a:r>
                <a:rPr lang="en-US" sz="3500" dirty="0" err="1"/>
                <a:t>nhớ</a:t>
              </a:r>
              <a:r>
                <a:rPr lang="en-US" sz="3500" dirty="0"/>
                <a:t> sang </a:t>
              </a:r>
              <a:r>
                <a:rPr lang="en-US" sz="3500" dirty="0" err="1"/>
                <a:t>hàng</a:t>
              </a:r>
              <a:r>
                <a:rPr lang="en-US" sz="3500" dirty="0"/>
                <a:t> </a:t>
              </a:r>
              <a:r>
                <a:rPr lang="en-US" sz="3500" dirty="0" err="1"/>
                <a:t>cao</a:t>
              </a:r>
              <a:r>
                <a:rPr lang="en-US" sz="3500" dirty="0"/>
                <a:t> </a:t>
              </a:r>
              <a:r>
                <a:rPr lang="en-US" sz="3500" dirty="0" err="1"/>
                <a:t>hơn</a:t>
              </a:r>
              <a:r>
                <a:rPr lang="en-US" sz="3500" dirty="0"/>
                <a:t>, </a:t>
              </a:r>
              <a:r>
                <a:rPr lang="en-US" sz="3500" dirty="0" err="1"/>
                <a:t>liền</a:t>
              </a:r>
              <a:r>
                <a:rPr lang="en-US" sz="3500" dirty="0"/>
                <a:t> </a:t>
              </a:r>
              <a:r>
                <a:rPr lang="en-US" sz="3500" dirty="0" err="1"/>
                <a:t>nó</a:t>
              </a:r>
              <a:r>
                <a:rPr lang="en-US" sz="3500" dirty="0"/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9400" y="4879352"/>
            <a:ext cx="11973219" cy="1708160"/>
            <a:chOff x="349400" y="4879352"/>
            <a:chExt cx="11973219" cy="17081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49400" y="4915592"/>
              <a:ext cx="1941488" cy="612934"/>
            </a:xfrm>
            <a:prstGeom prst="roundRect">
              <a:avLst/>
            </a:prstGeom>
            <a:solidFill>
              <a:srgbClr val="FBF8BB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- </a:t>
              </a:r>
              <a:r>
                <a:rPr lang="en-US" sz="3000" b="1" dirty="0" err="1"/>
                <a:t>Thử</a:t>
              </a:r>
              <a:r>
                <a:rPr lang="en-US" sz="3000" b="1" dirty="0"/>
                <a:t> </a:t>
              </a:r>
              <a:r>
                <a:rPr lang="en-US" sz="3000" b="1" dirty="0" err="1"/>
                <a:t>lại</a:t>
              </a:r>
              <a:r>
                <a:rPr lang="en-US" sz="3000" b="1" dirty="0"/>
                <a:t>:</a:t>
              </a:r>
              <a:endParaRPr lang="en-US" sz="3000" b="1" i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290888" y="4879352"/>
              <a:ext cx="10031731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Kiểm</a:t>
              </a:r>
              <a:r>
                <a:rPr lang="en-US" sz="3500" dirty="0"/>
                <a:t> </a:t>
              </a:r>
              <a:r>
                <a:rPr lang="en-US" sz="3500" dirty="0" err="1"/>
                <a:t>tra</a:t>
              </a:r>
              <a:r>
                <a:rPr lang="en-US" sz="3500" dirty="0"/>
                <a:t> </a:t>
              </a:r>
              <a:r>
                <a:rPr lang="en-US" sz="3500" dirty="0" err="1"/>
                <a:t>lại</a:t>
              </a:r>
              <a:r>
                <a:rPr lang="en-US" sz="3500" dirty="0"/>
                <a:t> </a:t>
              </a:r>
              <a:r>
                <a:rPr lang="en-US" sz="3500" dirty="0" err="1"/>
                <a:t>các</a:t>
              </a:r>
              <a:r>
                <a:rPr lang="en-US" sz="3500" dirty="0"/>
                <a:t> </a:t>
              </a:r>
              <a:r>
                <a:rPr lang="en-US" sz="3500" dirty="0" err="1"/>
                <a:t>thừa</a:t>
              </a:r>
              <a:r>
                <a:rPr lang="en-US" sz="3500" dirty="0"/>
                <a:t> số </a:t>
              </a:r>
              <a:r>
                <a:rPr lang="en-US" sz="3500" dirty="0" err="1"/>
                <a:t>khi</a:t>
              </a:r>
              <a:r>
                <a:rPr lang="en-US" sz="3500" dirty="0"/>
                <a:t> </a:t>
              </a:r>
              <a:r>
                <a:rPr lang="en-US" sz="3500" dirty="0" err="1"/>
                <a:t>viết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Kiểm</a:t>
              </a:r>
              <a:r>
                <a:rPr lang="en-US" sz="3500" dirty="0"/>
                <a:t> </a:t>
              </a:r>
              <a:r>
                <a:rPr lang="en-US" sz="3500" dirty="0" err="1"/>
                <a:t>tra</a:t>
              </a:r>
              <a:r>
                <a:rPr lang="en-US" sz="3500" dirty="0"/>
                <a:t> </a:t>
              </a:r>
              <a:r>
                <a:rPr lang="en-US" sz="3500" dirty="0" err="1"/>
                <a:t>lại</a:t>
              </a:r>
              <a:r>
                <a:rPr lang="en-US" sz="3500" dirty="0"/>
                <a:t> cách </a:t>
              </a:r>
              <a:r>
                <a:rPr lang="en-US" sz="3500" dirty="0" err="1"/>
                <a:t>đặt</a:t>
              </a:r>
              <a:r>
                <a:rPr lang="en-US" sz="3500" dirty="0"/>
                <a:t> </a:t>
              </a:r>
              <a:r>
                <a:rPr lang="en-US" sz="3500" dirty="0" err="1"/>
                <a:t>tính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Dò</a:t>
              </a:r>
              <a:r>
                <a:rPr lang="en-US" sz="3500" dirty="0"/>
                <a:t> </a:t>
              </a:r>
              <a:r>
                <a:rPr lang="en-US" sz="3500" dirty="0" err="1"/>
                <a:t>lại</a:t>
              </a:r>
              <a:r>
                <a:rPr lang="en-US" sz="3500" dirty="0"/>
                <a:t> </a:t>
              </a:r>
              <a:r>
                <a:rPr lang="en-US" sz="3500" dirty="0" err="1"/>
                <a:t>các</a:t>
              </a:r>
              <a:r>
                <a:rPr lang="en-US" sz="3500" dirty="0"/>
                <a:t> </a:t>
              </a:r>
              <a:r>
                <a:rPr lang="en-US" sz="3500" dirty="0" err="1"/>
                <a:t>phép</a:t>
              </a:r>
              <a:r>
                <a:rPr lang="en-US" sz="3500" dirty="0"/>
                <a:t> </a:t>
              </a:r>
              <a:r>
                <a:rPr lang="en-US" sz="3500" dirty="0" err="1"/>
                <a:t>nhân</a:t>
              </a:r>
              <a:r>
                <a:rPr lang="en-US" sz="3500" dirty="0"/>
                <a:t> ở </a:t>
              </a:r>
              <a:r>
                <a:rPr lang="en-US" sz="3500" dirty="0" err="1"/>
                <a:t>từng</a:t>
              </a:r>
              <a:r>
                <a:rPr lang="en-US" sz="3500" dirty="0"/>
                <a:t> </a:t>
              </a:r>
              <a:r>
                <a:rPr lang="en-US" sz="3500" dirty="0" err="1"/>
                <a:t>hàng</a:t>
              </a:r>
              <a:r>
                <a:rPr lang="en-US" sz="35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4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  <p:grpSp>
        <p:nvGrpSpPr>
          <p:cNvPr id="1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04545" y="-187768"/>
            <a:ext cx="10196636" cy="3177608"/>
            <a:chOff x="2876480" y="3495834"/>
            <a:chExt cx="6703867" cy="1498248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hành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91922" y="349583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hành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2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20221" y="273462"/>
            <a:ext cx="5898309" cy="938719"/>
            <a:chOff x="714128" y="303861"/>
            <a:chExt cx="5898309" cy="938719"/>
          </a:xfrm>
        </p:grpSpPr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1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41153" y="1005323"/>
            <a:ext cx="11828928" cy="2192479"/>
            <a:chOff x="241153" y="1005323"/>
            <a:chExt cx="11828928" cy="219247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41153" y="1005324"/>
              <a:ext cx="564529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a) </a:t>
              </a:r>
              <a:r>
                <a:rPr lang="en-US" sz="7000" dirty="0"/>
                <a:t>121 032 x 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344995" y="1005323"/>
              <a:ext cx="55612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b) </a:t>
              </a:r>
              <a:r>
                <a:rPr lang="en-US" sz="7000" dirty="0"/>
                <a:t>274 601 x 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41153" y="2024648"/>
              <a:ext cx="564529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c) </a:t>
              </a:r>
              <a:r>
                <a:rPr lang="en-US" sz="7000" dirty="0"/>
                <a:t>712 321 x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344995" y="2028251"/>
              <a:ext cx="572508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d) </a:t>
              </a:r>
              <a:r>
                <a:rPr lang="en-US" sz="7000" dirty="0"/>
                <a:t>619 012 x 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6250" y="2960621"/>
            <a:ext cx="12408180" cy="4093428"/>
            <a:chOff x="107719" y="3019159"/>
            <a:chExt cx="12408180" cy="4093428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2687390" y="3019159"/>
              <a:ext cx="982850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</a:t>
              </a:r>
            </a:p>
            <a:p>
              <a:pPr algn="ctr"/>
              <a:r>
                <a:rPr lang="en-US" sz="13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NHÓM ĐÔI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07719" y="3019159"/>
              <a:ext cx="4700550" cy="3965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56" r="-519"/>
          <a:stretch/>
        </p:blipFill>
        <p:spPr>
          <a:xfrm>
            <a:off x="182880" y="221384"/>
            <a:ext cx="6434769" cy="1374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519" b="-1"/>
          <a:stretch/>
        </p:blipFill>
        <p:spPr>
          <a:xfrm>
            <a:off x="7105650" y="95250"/>
            <a:ext cx="4891468" cy="1521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7886" y="1112326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7886" y="1729830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a) </a:t>
            </a:r>
            <a:r>
              <a:rPr lang="en-US" sz="7000" dirty="0"/>
              <a:t>121 032 x 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459" y="2788449"/>
            <a:ext cx="5078723" cy="383271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3166610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121 032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4414167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3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91301" y="3974534"/>
            <a:ext cx="4898578" cy="1670607"/>
            <a:chOff x="958720" y="3762509"/>
            <a:chExt cx="4898578" cy="167060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5498377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634243" y="5495327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5498377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5495327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5498269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95703" y="5495327"/>
            <a:ext cx="87327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599564" y="2755644"/>
            <a:ext cx="6349133" cy="3696030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7979" y="2651497"/>
            <a:ext cx="6440718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2 </a:t>
            </a:r>
            <a:r>
              <a:rPr lang="en-US" sz="4000" dirty="0" err="1"/>
              <a:t>bằng</a:t>
            </a:r>
            <a:r>
              <a:rPr lang="en-US" sz="4000" dirty="0"/>
              <a:t> 6, </a:t>
            </a:r>
            <a:r>
              <a:rPr lang="en-US" sz="4000" dirty="0" err="1"/>
              <a:t>viết</a:t>
            </a:r>
            <a:r>
              <a:rPr lang="en-US" sz="4000" dirty="0"/>
              <a:t> 6.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6505" y="3222344"/>
            <a:ext cx="7077584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3 </a:t>
            </a:r>
            <a:r>
              <a:rPr lang="en-US" sz="4000" dirty="0" err="1"/>
              <a:t>bằng</a:t>
            </a:r>
            <a:r>
              <a:rPr lang="en-US" sz="4000" dirty="0"/>
              <a:t> 9, </a:t>
            </a:r>
            <a:r>
              <a:rPr lang="en-US" sz="4000" dirty="0" err="1"/>
              <a:t>viết</a:t>
            </a:r>
            <a:r>
              <a:rPr lang="en-US" sz="4000" dirty="0"/>
              <a:t> 9.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6505" y="3812988"/>
            <a:ext cx="7488142" cy="74914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800" dirty="0"/>
              <a:t>+ 3 </a:t>
            </a:r>
            <a:r>
              <a:rPr lang="en-US" sz="3800" dirty="0" err="1"/>
              <a:t>nhân</a:t>
            </a:r>
            <a:r>
              <a:rPr lang="en-US" sz="3800" dirty="0"/>
              <a:t> 0 </a:t>
            </a:r>
            <a:r>
              <a:rPr lang="en-US" sz="3800" dirty="0" err="1"/>
              <a:t>bằng</a:t>
            </a:r>
            <a:r>
              <a:rPr lang="en-US" sz="3800" dirty="0"/>
              <a:t> 0 </a:t>
            </a:r>
            <a:r>
              <a:rPr lang="en-US" sz="3800" dirty="0" err="1"/>
              <a:t>bằng</a:t>
            </a:r>
            <a:r>
              <a:rPr lang="en-US" sz="3800" dirty="0"/>
              <a:t> 0, </a:t>
            </a:r>
            <a:r>
              <a:rPr lang="en-US" sz="3800" dirty="0" err="1"/>
              <a:t>viết</a:t>
            </a:r>
            <a:r>
              <a:rPr lang="en-US" sz="3800" dirty="0"/>
              <a:t> 0.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7" y="4383835"/>
            <a:ext cx="7077584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1 </a:t>
            </a:r>
            <a:r>
              <a:rPr lang="en-US" sz="4000" dirty="0" err="1"/>
              <a:t>bằng</a:t>
            </a:r>
            <a:r>
              <a:rPr lang="en-US" sz="4000" dirty="0"/>
              <a:t> 3, </a:t>
            </a:r>
            <a:r>
              <a:rPr lang="en-US" sz="4000" dirty="0" err="1"/>
              <a:t>viết</a:t>
            </a:r>
            <a:r>
              <a:rPr lang="en-US" sz="4000" dirty="0"/>
              <a:t> 3.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4" y="5020941"/>
            <a:ext cx="6754330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2 </a:t>
            </a:r>
            <a:r>
              <a:rPr lang="en-US" sz="4000" dirty="0" err="1"/>
              <a:t>bằng</a:t>
            </a:r>
            <a:r>
              <a:rPr lang="en-US" sz="4000" dirty="0"/>
              <a:t> 6, </a:t>
            </a:r>
            <a:r>
              <a:rPr lang="en-US" sz="4000" dirty="0" err="1"/>
              <a:t>viết</a:t>
            </a:r>
            <a:r>
              <a:rPr lang="en-US" sz="4000" dirty="0"/>
              <a:t> 6.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59755" y="5668481"/>
            <a:ext cx="5870245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1 </a:t>
            </a:r>
            <a:r>
              <a:rPr lang="en-US" sz="4000" dirty="0" err="1"/>
              <a:t>bằng</a:t>
            </a:r>
            <a:r>
              <a:rPr lang="en-US" sz="4000" dirty="0"/>
              <a:t> 3, </a:t>
            </a:r>
            <a:r>
              <a:rPr lang="en-US" sz="4000" dirty="0" err="1"/>
              <a:t>viết</a:t>
            </a:r>
            <a:r>
              <a:rPr lang="en-US" sz="4000" dirty="0"/>
              <a:t> 3.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28615" y="1626213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363 096</a:t>
            </a:r>
            <a:endParaRPr lang="en-US" sz="7000" b="1" dirty="0"/>
          </a:p>
        </p:txBody>
      </p:sp>
    </p:spTree>
    <p:extLst>
      <p:ext uri="{BB962C8B-B14F-4D97-AF65-F5344CB8AC3E}">
        <p14:creationId xmlns:p14="http://schemas.microsoft.com/office/powerpoint/2010/main" val="3329538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56" r="-519"/>
          <a:stretch/>
        </p:blipFill>
        <p:spPr>
          <a:xfrm>
            <a:off x="182880" y="221384"/>
            <a:ext cx="6434769" cy="1374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519" b="-1"/>
          <a:stretch/>
        </p:blipFill>
        <p:spPr>
          <a:xfrm>
            <a:off x="7105650" y="95250"/>
            <a:ext cx="4891468" cy="1521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7886" y="1112326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7886" y="1729830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b) </a:t>
            </a:r>
            <a:r>
              <a:rPr lang="en-US" sz="7000" dirty="0"/>
              <a:t>274 601 x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78182" y="1683342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549 202</a:t>
            </a:r>
            <a:endParaRPr lang="en-US" sz="7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59" y="2858642"/>
            <a:ext cx="5078723" cy="3832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323680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274 601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448436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1301" y="4044727"/>
            <a:ext cx="4898578" cy="1670607"/>
            <a:chOff x="958720" y="3762509"/>
            <a:chExt cx="4898578" cy="16706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8169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556552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5568462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95703" y="5565520"/>
            <a:ext cx="87327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77163" y="3055246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3159065"/>
            <a:ext cx="480187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2, </a:t>
            </a:r>
            <a:r>
              <a:rPr lang="en-US" sz="3000" dirty="0" err="1"/>
              <a:t>viết</a:t>
            </a:r>
            <a:r>
              <a:rPr lang="en-US" sz="3000" dirty="0"/>
              <a:t> 2.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3672539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0 </a:t>
            </a:r>
            <a:r>
              <a:rPr lang="en-US" sz="3000" dirty="0" err="1"/>
              <a:t>bằng</a:t>
            </a:r>
            <a:r>
              <a:rPr lang="en-US" sz="3000" dirty="0"/>
              <a:t> 0, </a:t>
            </a:r>
            <a:r>
              <a:rPr lang="en-US" sz="3000" dirty="0" err="1"/>
              <a:t>viết</a:t>
            </a:r>
            <a:r>
              <a:rPr lang="en-US" sz="3000" dirty="0"/>
              <a:t> 0.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4148510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6 </a:t>
            </a:r>
            <a:r>
              <a:rPr lang="en-US" sz="3000" dirty="0" err="1"/>
              <a:t>bằng</a:t>
            </a:r>
            <a:r>
              <a:rPr lang="en-US" sz="3000" dirty="0"/>
              <a:t> 12, </a:t>
            </a:r>
            <a:r>
              <a:rPr lang="en-US" sz="3000" dirty="0" err="1"/>
              <a:t>viết</a:t>
            </a:r>
            <a:r>
              <a:rPr lang="en-US" sz="3000" dirty="0"/>
              <a:t> 2,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4624481"/>
            <a:ext cx="6793694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4 </a:t>
            </a:r>
            <a:r>
              <a:rPr lang="en-US" sz="3000" dirty="0" err="1"/>
              <a:t>bằng</a:t>
            </a:r>
            <a:r>
              <a:rPr lang="en-US" sz="3000" dirty="0"/>
              <a:t> 8, </a:t>
            </a:r>
            <a:r>
              <a:rPr lang="en-US" sz="3000" b="1" dirty="0" err="1"/>
              <a:t>thêm</a:t>
            </a:r>
            <a:r>
              <a:rPr lang="en-US" sz="3000" b="1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9, </a:t>
            </a:r>
            <a:r>
              <a:rPr lang="en-US" sz="3000" dirty="0" err="1"/>
              <a:t>viết</a:t>
            </a:r>
            <a:r>
              <a:rPr lang="en-US" sz="3000" dirty="0"/>
              <a:t> 9.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5091134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7 </a:t>
            </a:r>
            <a:r>
              <a:rPr lang="en-US" sz="3000" dirty="0" err="1"/>
              <a:t>bằng</a:t>
            </a:r>
            <a:r>
              <a:rPr lang="en-US" sz="3000" dirty="0"/>
              <a:t> 14, </a:t>
            </a:r>
            <a:r>
              <a:rPr lang="en-US" sz="3000" dirty="0" err="1"/>
              <a:t>viết</a:t>
            </a:r>
            <a:r>
              <a:rPr lang="en-US" sz="3000" dirty="0"/>
              <a:t> 4, </a:t>
            </a:r>
            <a:r>
              <a:rPr lang="en-US" sz="3000" b="1" dirty="0" err="1"/>
              <a:t>nhớ</a:t>
            </a:r>
            <a:r>
              <a:rPr lang="en-US" sz="3000" b="1" dirty="0"/>
              <a:t> 1.</a:t>
            </a:r>
            <a:endParaRPr lang="en-US" sz="3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64222" y="5587106"/>
            <a:ext cx="682208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dirty="0" err="1"/>
              <a:t>viết</a:t>
            </a:r>
            <a:r>
              <a:rPr lang="en-US" sz="3000" dirty="0"/>
              <a:t> 5.</a:t>
            </a:r>
          </a:p>
        </p:txBody>
      </p:sp>
      <p:sp>
        <p:nvSpPr>
          <p:cNvPr id="81" name="Oval 80"/>
          <p:cNvSpPr/>
          <p:nvPr/>
        </p:nvSpPr>
        <p:spPr>
          <a:xfrm>
            <a:off x="2609233" y="4635929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449557" y="4610035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66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1" grpId="0"/>
      <p:bldP spid="52" grpId="0"/>
      <p:bldP spid="53" grpId="0"/>
      <p:bldP spid="67" grpId="0"/>
      <p:bldP spid="75" grpId="0"/>
      <p:bldP spid="76" grpId="0"/>
      <p:bldP spid="77" grpId="0"/>
      <p:bldP spid="78" grpId="0"/>
      <p:bldP spid="80" grpId="0"/>
      <p:bldP spid="81" grpId="0" animBg="1"/>
      <p:bldP spid="81" grpId="1" animBg="1"/>
      <p:bldP spid="82" grpId="0" animBg="1"/>
      <p:bldP spid="8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56" r="-519"/>
          <a:stretch/>
        </p:blipFill>
        <p:spPr>
          <a:xfrm>
            <a:off x="182880" y="221384"/>
            <a:ext cx="6434769" cy="1374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519" b="-1"/>
          <a:stretch/>
        </p:blipFill>
        <p:spPr>
          <a:xfrm>
            <a:off x="7105650" y="95250"/>
            <a:ext cx="4891468" cy="1521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7886" y="1112326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7886" y="1729830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c) </a:t>
            </a:r>
            <a:r>
              <a:rPr lang="en-US" sz="7000" dirty="0"/>
              <a:t>712 321 x 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65038" y="1648914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2 849 284</a:t>
            </a:r>
            <a:endParaRPr lang="en-US" sz="7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59" y="2858642"/>
            <a:ext cx="5078723" cy="3832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323680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712 321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448436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1301" y="4044727"/>
            <a:ext cx="4898578" cy="1670607"/>
            <a:chOff x="958720" y="3762509"/>
            <a:chExt cx="4898578" cy="16706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8169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8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556552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5568462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7209" y="5565520"/>
            <a:ext cx="159177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2 8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77163" y="3055246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3159065"/>
            <a:ext cx="480187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dirty="0" err="1"/>
              <a:t>viết</a:t>
            </a:r>
            <a:r>
              <a:rPr lang="en-US" sz="3000" dirty="0"/>
              <a:t> 4.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3672539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8, </a:t>
            </a:r>
            <a:r>
              <a:rPr lang="en-US" sz="3000" dirty="0" err="1"/>
              <a:t>viết</a:t>
            </a:r>
            <a:r>
              <a:rPr lang="en-US" sz="3000" dirty="0"/>
              <a:t> 8.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4148510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3 </a:t>
            </a:r>
            <a:r>
              <a:rPr lang="en-US" sz="3000" dirty="0" err="1"/>
              <a:t>bằng</a:t>
            </a:r>
            <a:r>
              <a:rPr lang="en-US" sz="3000" dirty="0"/>
              <a:t> 12, </a:t>
            </a:r>
            <a:r>
              <a:rPr lang="en-US" sz="3000" dirty="0" err="1"/>
              <a:t>viết</a:t>
            </a:r>
            <a:r>
              <a:rPr lang="en-US" sz="3000" dirty="0"/>
              <a:t> 2,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4624481"/>
            <a:ext cx="6793694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8, </a:t>
            </a:r>
            <a:r>
              <a:rPr lang="en-US" sz="3000" b="1" dirty="0" err="1"/>
              <a:t>thêm</a:t>
            </a:r>
            <a:r>
              <a:rPr lang="en-US" sz="3000" b="1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9, </a:t>
            </a:r>
            <a:r>
              <a:rPr lang="en-US" sz="3000" dirty="0" err="1"/>
              <a:t>viết</a:t>
            </a:r>
            <a:r>
              <a:rPr lang="en-US" sz="3000" dirty="0"/>
              <a:t> 9.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5091134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dirty="0" err="1"/>
              <a:t>viết</a:t>
            </a:r>
            <a:r>
              <a:rPr lang="en-US" sz="3000" dirty="0"/>
              <a:t> 4.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64222" y="5587106"/>
            <a:ext cx="682208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7 </a:t>
            </a:r>
            <a:r>
              <a:rPr lang="en-US" sz="3000" dirty="0" err="1"/>
              <a:t>bằng</a:t>
            </a:r>
            <a:r>
              <a:rPr lang="en-US" sz="3000" dirty="0"/>
              <a:t> 28, </a:t>
            </a:r>
            <a:r>
              <a:rPr lang="en-US" sz="3000" dirty="0" err="1"/>
              <a:t>viết</a:t>
            </a:r>
            <a:r>
              <a:rPr lang="en-US" sz="3000" dirty="0"/>
              <a:t> 28.</a:t>
            </a:r>
          </a:p>
        </p:txBody>
      </p:sp>
      <p:sp>
        <p:nvSpPr>
          <p:cNvPr id="81" name="Oval 80"/>
          <p:cNvSpPr/>
          <p:nvPr/>
        </p:nvSpPr>
        <p:spPr>
          <a:xfrm>
            <a:off x="2609233" y="4635929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0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1" grpId="0"/>
      <p:bldP spid="52" grpId="0"/>
      <p:bldP spid="53" grpId="0"/>
      <p:bldP spid="67" grpId="0"/>
      <p:bldP spid="75" grpId="0"/>
      <p:bldP spid="76" grpId="0"/>
      <p:bldP spid="77" grpId="0"/>
      <p:bldP spid="78" grpId="0"/>
      <p:bldP spid="80" grpId="0"/>
      <p:bldP spid="81" grpId="0" animBg="1"/>
      <p:bldP spid="8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56" r="-519"/>
          <a:stretch/>
        </p:blipFill>
        <p:spPr>
          <a:xfrm>
            <a:off x="182880" y="221384"/>
            <a:ext cx="6434769" cy="1374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519" b="-1"/>
          <a:stretch/>
        </p:blipFill>
        <p:spPr>
          <a:xfrm>
            <a:off x="7105650" y="95250"/>
            <a:ext cx="4891468" cy="1521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7886" y="1112326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7886" y="1729830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d) </a:t>
            </a:r>
            <a:r>
              <a:rPr lang="en-US" sz="7000" dirty="0"/>
              <a:t>619 012 x 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78182" y="1683342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3 095 010</a:t>
            </a:r>
            <a:endParaRPr lang="en-US" sz="7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59" y="2858642"/>
            <a:ext cx="5078723" cy="3832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323680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619 012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448436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1301" y="4044727"/>
            <a:ext cx="4898578" cy="1670607"/>
            <a:chOff x="958720" y="3762509"/>
            <a:chExt cx="4898578" cy="16706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8169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556857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556552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5568462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93303" y="5565520"/>
            <a:ext cx="14822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3 0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77163" y="3055246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3159065"/>
            <a:ext cx="628779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10, </a:t>
            </a:r>
            <a:r>
              <a:rPr lang="en-US" sz="3000" dirty="0" err="1"/>
              <a:t>viết</a:t>
            </a:r>
            <a:r>
              <a:rPr lang="en-US" sz="3000" dirty="0"/>
              <a:t> 0,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0" y="3672539"/>
            <a:ext cx="6761405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6, </a:t>
            </a:r>
            <a:r>
              <a:rPr lang="en-US" sz="3000" dirty="0" err="1"/>
              <a:t>viết</a:t>
            </a:r>
            <a:r>
              <a:rPr lang="en-US" sz="3000" dirty="0"/>
              <a:t> 6.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4148510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0 </a:t>
            </a:r>
            <a:r>
              <a:rPr lang="en-US" sz="3000" dirty="0" err="1"/>
              <a:t>bằng</a:t>
            </a:r>
            <a:r>
              <a:rPr lang="en-US" sz="3000" dirty="0"/>
              <a:t> 0, </a:t>
            </a:r>
            <a:r>
              <a:rPr lang="en-US" sz="3000" dirty="0" err="1"/>
              <a:t>viết</a:t>
            </a:r>
            <a:r>
              <a:rPr lang="en-US" sz="3000" dirty="0"/>
              <a:t> 0.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4624481"/>
            <a:ext cx="6793694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9 </a:t>
            </a:r>
            <a:r>
              <a:rPr lang="en-US" sz="3000" dirty="0" err="1"/>
              <a:t>bằng</a:t>
            </a:r>
            <a:r>
              <a:rPr lang="en-US" sz="3000" dirty="0"/>
              <a:t> 45, </a:t>
            </a:r>
            <a:r>
              <a:rPr lang="en-US" sz="3000" dirty="0" err="1"/>
              <a:t>viết</a:t>
            </a:r>
            <a:r>
              <a:rPr lang="en-US" sz="3000" dirty="0"/>
              <a:t> 5, </a:t>
            </a:r>
            <a:r>
              <a:rPr lang="en-US" sz="3000" b="1" dirty="0" err="1"/>
              <a:t>nhớ</a:t>
            </a:r>
            <a:r>
              <a:rPr lang="en-US" sz="3000" b="1" dirty="0"/>
              <a:t> 4</a:t>
            </a:r>
            <a:r>
              <a:rPr lang="en-US" sz="3000" dirty="0"/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5091134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b="1" dirty="0" err="1"/>
              <a:t>thêm</a:t>
            </a:r>
            <a:r>
              <a:rPr lang="en-US" sz="3000" b="1" dirty="0"/>
              <a:t> 4 </a:t>
            </a:r>
            <a:r>
              <a:rPr lang="en-US" sz="3000" dirty="0" err="1"/>
              <a:t>bằng</a:t>
            </a:r>
            <a:r>
              <a:rPr lang="en-US" sz="3000" dirty="0"/>
              <a:t> 9, </a:t>
            </a:r>
            <a:r>
              <a:rPr lang="en-US" sz="3000" dirty="0" err="1"/>
              <a:t>viết</a:t>
            </a:r>
            <a:r>
              <a:rPr lang="en-US" sz="3000" dirty="0"/>
              <a:t> 9.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64222" y="5587106"/>
            <a:ext cx="682208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6 </a:t>
            </a:r>
            <a:r>
              <a:rPr lang="en-US" sz="3000" dirty="0" err="1"/>
              <a:t>bằng</a:t>
            </a:r>
            <a:r>
              <a:rPr lang="en-US" sz="3000" dirty="0"/>
              <a:t> 30, </a:t>
            </a:r>
            <a:r>
              <a:rPr lang="en-US" sz="3000" dirty="0" err="1"/>
              <a:t>viết</a:t>
            </a:r>
            <a:r>
              <a:rPr lang="en-US" sz="3000" dirty="0"/>
              <a:t> 30.</a:t>
            </a:r>
          </a:p>
        </p:txBody>
      </p:sp>
      <p:sp>
        <p:nvSpPr>
          <p:cNvPr id="81" name="Oval 80"/>
          <p:cNvSpPr/>
          <p:nvPr/>
        </p:nvSpPr>
        <p:spPr>
          <a:xfrm>
            <a:off x="3858691" y="4560242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69943" y="4339184"/>
            <a:ext cx="266673" cy="1274096"/>
            <a:chOff x="2069943" y="4339184"/>
            <a:chExt cx="266673" cy="12740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9943" y="4339184"/>
              <a:ext cx="260415" cy="26607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9943" y="4662296"/>
              <a:ext cx="260415" cy="26607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6201" y="5004750"/>
              <a:ext cx="260415" cy="26607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5540" y="5347204"/>
              <a:ext cx="260415" cy="266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804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1" grpId="0"/>
      <p:bldP spid="52" grpId="0"/>
      <p:bldP spid="53" grpId="0"/>
      <p:bldP spid="67" grpId="0"/>
      <p:bldP spid="75" grpId="0"/>
      <p:bldP spid="76" grpId="0"/>
      <p:bldP spid="77" grpId="0"/>
      <p:bldP spid="78" grpId="0"/>
      <p:bldP spid="80" grpId="0"/>
      <p:bldP spid="81" grpId="0" animBg="1"/>
      <p:bldP spid="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20221" y="158254"/>
            <a:ext cx="5898308" cy="1015663"/>
            <a:chOff x="714128" y="188653"/>
            <a:chExt cx="5898308" cy="1015663"/>
          </a:xfrm>
        </p:grpSpPr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8" y="188653"/>
              <a:ext cx="51261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nhẩm</a:t>
              </a:r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6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1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964541" y="956293"/>
            <a:ext cx="9091959" cy="2165556"/>
            <a:chOff x="1241907" y="1011517"/>
            <a:chExt cx="5774189" cy="21655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370799" y="1011517"/>
              <a:ext cx="564529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a) </a:t>
              </a:r>
              <a:r>
                <a:rPr lang="en-US" sz="7000" dirty="0"/>
                <a:t>30 000 x 4 + 80 000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241907" y="2007522"/>
              <a:ext cx="55612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b) </a:t>
              </a:r>
              <a:r>
                <a:rPr lang="en-US" sz="7000" dirty="0"/>
                <a:t>170 000 – 50 000 x 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762170" y="3004348"/>
            <a:ext cx="5112717" cy="783193"/>
          </a:xfrm>
          <a:prstGeom prst="roundRect">
            <a:avLst/>
          </a:prstGeom>
          <a:solidFill>
            <a:srgbClr val="FAF6C7"/>
          </a:solidFill>
          <a:ln w="76200">
            <a:solidFill>
              <a:schemeClr val="accent4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Nhẩm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nhanh</a:t>
            </a:r>
            <a:r>
              <a:rPr lang="en-US" sz="4000" b="1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7064" y="3941957"/>
            <a:ext cx="12066270" cy="783193"/>
          </a:xfrm>
          <a:prstGeom prst="roundRect">
            <a:avLst/>
          </a:prstGeom>
          <a:solidFill>
            <a:srgbClr val="BFFBA7"/>
          </a:solidFill>
          <a:ln w="76200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Dùng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toán</a:t>
            </a:r>
            <a:r>
              <a:rPr lang="en-US" sz="4000" dirty="0"/>
              <a:t> </a:t>
            </a:r>
            <a:r>
              <a:rPr lang="en-US" sz="4000" dirty="0" err="1"/>
              <a:t>thuận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50339" y="4596879"/>
            <a:ext cx="12364143" cy="2471582"/>
            <a:chOff x="-294063" y="4355784"/>
            <a:chExt cx="12364143" cy="247158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39" t="2614"/>
            <a:stretch/>
          </p:blipFill>
          <p:spPr>
            <a:xfrm>
              <a:off x="-294063" y="4355784"/>
              <a:ext cx="2732463" cy="2471582"/>
            </a:xfrm>
            <a:prstGeom prst="rect">
              <a:avLst/>
            </a:prstGeom>
          </p:spPr>
        </p:pic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2241571" y="4594029"/>
              <a:ext cx="9828509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HỆN CÁ NHÂN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7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615"/>
          <a:stretch/>
        </p:blipFill>
        <p:spPr>
          <a:xfrm>
            <a:off x="2024165" y="528137"/>
            <a:ext cx="5069136" cy="45109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6" t="22044" r="1627" b="61184"/>
          <a:stretch/>
        </p:blipFill>
        <p:spPr>
          <a:xfrm>
            <a:off x="4459431" y="2722893"/>
            <a:ext cx="1180523" cy="14122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59493" y="-80860"/>
            <a:ext cx="5767316" cy="6895174"/>
          </a:xfrm>
          <a:prstGeom prst="rect">
            <a:avLst/>
          </a:prstGeom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4272625" y="3422469"/>
            <a:ext cx="7603880" cy="3229256"/>
          </a:xfrm>
          <a:custGeom>
            <a:avLst/>
            <a:gdLst>
              <a:gd name="connsiteX0" fmla="*/ 0 w 7603880"/>
              <a:gd name="connsiteY0" fmla="*/ 538220 h 3229256"/>
              <a:gd name="connsiteX1" fmla="*/ 538220 w 7603880"/>
              <a:gd name="connsiteY1" fmla="*/ 0 h 3229256"/>
              <a:gd name="connsiteX2" fmla="*/ 7065660 w 7603880"/>
              <a:gd name="connsiteY2" fmla="*/ 0 h 3229256"/>
              <a:gd name="connsiteX3" fmla="*/ 7603880 w 7603880"/>
              <a:gd name="connsiteY3" fmla="*/ 538220 h 3229256"/>
              <a:gd name="connsiteX4" fmla="*/ 7603880 w 7603880"/>
              <a:gd name="connsiteY4" fmla="*/ 2691036 h 3229256"/>
              <a:gd name="connsiteX5" fmla="*/ 7065660 w 7603880"/>
              <a:gd name="connsiteY5" fmla="*/ 3229256 h 3229256"/>
              <a:gd name="connsiteX6" fmla="*/ 538220 w 7603880"/>
              <a:gd name="connsiteY6" fmla="*/ 3229256 h 3229256"/>
              <a:gd name="connsiteX7" fmla="*/ 0 w 7603880"/>
              <a:gd name="connsiteY7" fmla="*/ 2691036 h 3229256"/>
              <a:gd name="connsiteX8" fmla="*/ 0 w 7603880"/>
              <a:gd name="connsiteY8" fmla="*/ 538220 h 322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3880" h="3229256" fill="none" extrusionOk="0">
                <a:moveTo>
                  <a:pt x="0" y="538220"/>
                </a:moveTo>
                <a:cubicBezTo>
                  <a:pt x="-52120" y="232539"/>
                  <a:pt x="248694" y="6318"/>
                  <a:pt x="538220" y="0"/>
                </a:cubicBezTo>
                <a:cubicBezTo>
                  <a:pt x="2507949" y="130954"/>
                  <a:pt x="5106811" y="43574"/>
                  <a:pt x="7065660" y="0"/>
                </a:cubicBezTo>
                <a:cubicBezTo>
                  <a:pt x="7378985" y="24759"/>
                  <a:pt x="7623258" y="264706"/>
                  <a:pt x="7603880" y="538220"/>
                </a:cubicBezTo>
                <a:cubicBezTo>
                  <a:pt x="7453441" y="1567122"/>
                  <a:pt x="7689759" y="1916070"/>
                  <a:pt x="7603880" y="2691036"/>
                </a:cubicBezTo>
                <a:cubicBezTo>
                  <a:pt x="7596855" y="2989441"/>
                  <a:pt x="7336501" y="3211034"/>
                  <a:pt x="7065660" y="3229256"/>
                </a:cubicBezTo>
                <a:cubicBezTo>
                  <a:pt x="6389119" y="3384453"/>
                  <a:pt x="2161347" y="3392276"/>
                  <a:pt x="538220" y="3229256"/>
                </a:cubicBezTo>
                <a:cubicBezTo>
                  <a:pt x="243870" y="3190020"/>
                  <a:pt x="-41608" y="3012582"/>
                  <a:pt x="0" y="2691036"/>
                </a:cubicBezTo>
                <a:cubicBezTo>
                  <a:pt x="64656" y="2056347"/>
                  <a:pt x="-17807" y="837178"/>
                  <a:pt x="0" y="538220"/>
                </a:cubicBezTo>
                <a:close/>
              </a:path>
              <a:path w="7603880" h="3229256" stroke="0" extrusionOk="0">
                <a:moveTo>
                  <a:pt x="0" y="538220"/>
                </a:moveTo>
                <a:cubicBezTo>
                  <a:pt x="-18314" y="229673"/>
                  <a:pt x="230600" y="3891"/>
                  <a:pt x="538220" y="0"/>
                </a:cubicBezTo>
                <a:cubicBezTo>
                  <a:pt x="2256954" y="132882"/>
                  <a:pt x="6218658" y="-84951"/>
                  <a:pt x="7065660" y="0"/>
                </a:cubicBezTo>
                <a:cubicBezTo>
                  <a:pt x="7345048" y="17444"/>
                  <a:pt x="7593359" y="299121"/>
                  <a:pt x="7603880" y="538220"/>
                </a:cubicBezTo>
                <a:cubicBezTo>
                  <a:pt x="7624067" y="937127"/>
                  <a:pt x="7756360" y="2223683"/>
                  <a:pt x="7603880" y="2691036"/>
                </a:cubicBezTo>
                <a:cubicBezTo>
                  <a:pt x="7631246" y="2991533"/>
                  <a:pt x="7382305" y="3189343"/>
                  <a:pt x="7065660" y="3229256"/>
                </a:cubicBezTo>
                <a:cubicBezTo>
                  <a:pt x="4955374" y="3316895"/>
                  <a:pt x="2273648" y="3156577"/>
                  <a:pt x="538220" y="3229256"/>
                </a:cubicBezTo>
                <a:cubicBezTo>
                  <a:pt x="235970" y="3181585"/>
                  <a:pt x="-25766" y="3024094"/>
                  <a:pt x="0" y="2691036"/>
                </a:cubicBezTo>
                <a:cubicBezTo>
                  <a:pt x="-38581" y="2395336"/>
                  <a:pt x="63341" y="827062"/>
                  <a:pt x="0" y="53822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-143559" y="-234632"/>
            <a:ext cx="13374461" cy="125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Thứ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ngày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tháng ...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Năm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...…</a:t>
            </a:r>
          </a:p>
        </p:txBody>
      </p:sp>
      <p:grpSp>
        <p:nvGrpSpPr>
          <p:cNvPr id="21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4720718" y="4232969"/>
            <a:ext cx="6058810" cy="2496329"/>
            <a:chOff x="4735484" y="2507800"/>
            <a:chExt cx="6822334" cy="3918995"/>
          </a:xfrm>
        </p:grpSpPr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3913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NHÂN VỚI SỐ CÓ MỘT CHỮ SỐ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35484" y="2507800"/>
              <a:ext cx="6814013" cy="365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Â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V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Ớ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I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S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Ố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C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Ó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M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Ộ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C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Ữ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S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Ố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endPara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16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10096648" y="5725455"/>
            <a:ext cx="1532872" cy="64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grpSp>
        <p:nvGrpSpPr>
          <p:cNvPr id="12" name="Nhóm 10">
            <a:extLst>
              <a:ext uri="{FF2B5EF4-FFF2-40B4-BE49-F238E27FC236}">
                <a16:creationId xmlns:a16="http://schemas.microsoft.com/office/drawing/2014/main" id="{47DB977A-BAC8-D229-1BB8-95CE005395C6}"/>
              </a:ext>
            </a:extLst>
          </p:cNvPr>
          <p:cNvGrpSpPr/>
          <p:nvPr/>
        </p:nvGrpSpPr>
        <p:grpSpPr>
          <a:xfrm>
            <a:off x="6135177" y="3021677"/>
            <a:ext cx="3946056" cy="1037147"/>
            <a:chOff x="6371476" y="2225295"/>
            <a:chExt cx="3946056" cy="1037147"/>
          </a:xfrm>
        </p:grpSpPr>
        <p:sp>
          <p:nvSpPr>
            <p:cNvPr id="13" name="Hộp Văn bản 7">
              <a:extLst>
                <a:ext uri="{FF2B5EF4-FFF2-40B4-BE49-F238E27FC236}">
                  <a16:creationId xmlns:a16="http://schemas.microsoft.com/office/drawing/2014/main" id="{960E40D2-9A5A-55FC-D9D7-735F33AFD909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ộp Văn bản 8">
              <a:extLst>
                <a:ext uri="{FF2B5EF4-FFF2-40B4-BE49-F238E27FC236}">
                  <a16:creationId xmlns:a16="http://schemas.microsoft.com/office/drawing/2014/main" id="{04A5E77C-C387-E142-AF21-D0F6BC36845C}"/>
                </a:ext>
              </a:extLst>
            </p:cNvPr>
            <p:cNvSpPr txBox="1"/>
            <p:nvPr/>
          </p:nvSpPr>
          <p:spPr>
            <a:xfrm>
              <a:off x="6371476" y="2246779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6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4496745" y="4264005"/>
            <a:ext cx="1755288" cy="840032"/>
            <a:chOff x="4070362" y="2080913"/>
            <a:chExt cx="2715045" cy="1202143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44:</a:t>
              </a: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82224" y="2080913"/>
              <a:ext cx="2703183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44:</a:t>
              </a:r>
            </a:p>
          </p:txBody>
        </p:sp>
      </p:grpSp>
      <p:pic>
        <p:nvPicPr>
          <p:cNvPr id="29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9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93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93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93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 animBg="1"/>
      <p:bldP spid="2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56" r="-519"/>
          <a:stretch/>
        </p:blipFill>
        <p:spPr>
          <a:xfrm>
            <a:off x="182880" y="221384"/>
            <a:ext cx="6434769" cy="1374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519" b="-1"/>
          <a:stretch/>
        </p:blipFill>
        <p:spPr>
          <a:xfrm>
            <a:off x="7105650" y="95250"/>
            <a:ext cx="4891468" cy="1521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7886" y="1112326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nhẩm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7886" y="1861459"/>
            <a:ext cx="947273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a) </a:t>
            </a:r>
            <a:r>
              <a:rPr lang="en-US" sz="7000" dirty="0"/>
              <a:t>30 000 x 4 + 80 000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752" b="19919"/>
          <a:stretch/>
        </p:blipFill>
        <p:spPr>
          <a:xfrm>
            <a:off x="-152400" y="4718617"/>
            <a:ext cx="12515850" cy="2272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299327" y="1861459"/>
            <a:ext cx="428510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= 200 000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18439" y="2965892"/>
            <a:ext cx="10609036" cy="1293971"/>
          </a:xfrm>
          <a:prstGeom prst="roundRect">
            <a:avLst/>
          </a:prstGeom>
          <a:solidFill>
            <a:srgbClr val="BFFBA7"/>
          </a:solidFill>
          <a:ln w="76200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3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nhân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4 </a:t>
            </a:r>
            <a:r>
              <a:rPr lang="en-US" sz="3500" dirty="0" err="1"/>
              <a:t>được</a:t>
            </a:r>
            <a:r>
              <a:rPr lang="en-US" sz="3500" dirty="0"/>
              <a:t> 12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1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2 chục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39552" y="4451196"/>
            <a:ext cx="11531946" cy="1293971"/>
          </a:xfrm>
          <a:prstGeom prst="roundRect">
            <a:avLst/>
          </a:prstGeom>
          <a:solidFill>
            <a:srgbClr val="BFFBA7"/>
          </a:solidFill>
          <a:ln w="76200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12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cộng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8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20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2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56" r="-519"/>
          <a:stretch/>
        </p:blipFill>
        <p:spPr>
          <a:xfrm>
            <a:off x="182880" y="221384"/>
            <a:ext cx="6434769" cy="1374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519" b="-1"/>
          <a:stretch/>
        </p:blipFill>
        <p:spPr>
          <a:xfrm>
            <a:off x="7105650" y="95250"/>
            <a:ext cx="4891468" cy="1521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7886" y="1112326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nhẩm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2880" y="1823175"/>
            <a:ext cx="947273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b) </a:t>
            </a:r>
            <a:r>
              <a:rPr lang="en-US" sz="7000" dirty="0"/>
              <a:t>170 000 – 50 000 x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720298" y="1826051"/>
            <a:ext cx="352647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= 20 000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41114" y="2904483"/>
            <a:ext cx="10332631" cy="1293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5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nhân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3 </a:t>
            </a:r>
            <a:r>
              <a:rPr lang="en-US" sz="3500" dirty="0" err="1"/>
              <a:t>được</a:t>
            </a:r>
            <a:r>
              <a:rPr lang="en-US" sz="3500" dirty="0"/>
              <a:t> 15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1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5 chục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41457" y="4339809"/>
            <a:ext cx="11531946" cy="1293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17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trừ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15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2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2 chục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10" y="5797912"/>
            <a:ext cx="5962650" cy="698063"/>
          </a:xfrm>
          <a:prstGeom prst="roundRect">
            <a:avLst/>
          </a:prstGeom>
          <a:solidFill>
            <a:srgbClr val="FED6D6"/>
          </a:solidFill>
          <a:ln w="76200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Thứ</a:t>
            </a:r>
            <a:r>
              <a:rPr lang="en-US" sz="3500" b="1" dirty="0"/>
              <a:t> </a:t>
            </a:r>
            <a:r>
              <a:rPr lang="en-US" sz="3500" b="1" dirty="0" err="1"/>
              <a:t>tự</a:t>
            </a:r>
            <a:r>
              <a:rPr lang="en-US" sz="3500" b="1" dirty="0"/>
              <a:t> </a:t>
            </a:r>
            <a:r>
              <a:rPr lang="en-US" sz="3500" b="1" dirty="0" err="1"/>
              <a:t>thực</a:t>
            </a:r>
            <a:r>
              <a:rPr lang="en-US" sz="3500" b="1" dirty="0"/>
              <a:t> </a:t>
            </a:r>
            <a:r>
              <a:rPr lang="en-US" sz="3500" b="1" dirty="0" err="1"/>
              <a:t>hiện</a:t>
            </a:r>
            <a:r>
              <a:rPr lang="en-US" sz="3500" b="1" dirty="0"/>
              <a:t> </a:t>
            </a:r>
            <a:r>
              <a:rPr lang="en-US" sz="3500" b="1" dirty="0" err="1"/>
              <a:t>phép</a:t>
            </a:r>
            <a:r>
              <a:rPr lang="en-US" sz="3500" b="1" dirty="0"/>
              <a:t> </a:t>
            </a:r>
            <a:r>
              <a:rPr lang="en-US" sz="3500" b="1" dirty="0" err="1"/>
              <a:t>tính</a:t>
            </a:r>
            <a:r>
              <a:rPr lang="en-US" sz="3500" b="1" dirty="0"/>
              <a:t>?</a:t>
            </a:r>
            <a:endParaRPr lang="en-US" sz="3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07430" y="5797912"/>
            <a:ext cx="5962650" cy="6980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Nhân</a:t>
            </a:r>
            <a:r>
              <a:rPr lang="en-US" sz="3500" b="1" dirty="0"/>
              <a:t> chia </a:t>
            </a:r>
            <a:r>
              <a:rPr lang="en-US" sz="3500" b="1" dirty="0" err="1"/>
              <a:t>trước</a:t>
            </a:r>
            <a:r>
              <a:rPr lang="en-US" sz="3500" b="1" dirty="0"/>
              <a:t>, </a:t>
            </a:r>
            <a:r>
              <a:rPr lang="en-US" sz="3500" b="1" dirty="0" err="1"/>
              <a:t>cộng</a:t>
            </a:r>
            <a:r>
              <a:rPr lang="en-US" sz="3500" b="1" dirty="0"/>
              <a:t> </a:t>
            </a:r>
            <a:r>
              <a:rPr lang="en-US" sz="3500" b="1" dirty="0" err="1"/>
              <a:t>trừ</a:t>
            </a:r>
            <a:r>
              <a:rPr lang="en-US" sz="3500" b="1" dirty="0"/>
              <a:t> </a:t>
            </a:r>
            <a:r>
              <a:rPr lang="en-US" sz="3500" b="1" dirty="0" err="1"/>
              <a:t>sau</a:t>
            </a:r>
            <a:r>
              <a:rPr lang="en-US" sz="3500" b="1" dirty="0"/>
              <a:t>.</a:t>
            </a:r>
            <a:endParaRPr lang="en-US" sz="35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520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9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  <p:grpSp>
        <p:nvGrpSpPr>
          <p:cNvPr id="1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03958" y="-184016"/>
            <a:ext cx="10173150" cy="3170100"/>
            <a:chOff x="2876479" y="3499374"/>
            <a:chExt cx="6688426" cy="1494708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4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603" t="136" r="3056"/>
          <a:stretch/>
        </p:blipFill>
        <p:spPr>
          <a:xfrm>
            <a:off x="388452" y="2871645"/>
            <a:ext cx="5619750" cy="3605574"/>
          </a:xfrm>
          <a:prstGeom prst="roundRect">
            <a:avLst/>
          </a:prstGeom>
        </p:spPr>
      </p:pic>
      <p:sp>
        <p:nvSpPr>
          <p:cNvPr id="35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2367191" y="2616601"/>
            <a:ext cx="105982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 LUẬN NHÓM ĐÔI </a:t>
            </a:r>
          </a:p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         NÓI NGẮN GỌN </a:t>
            </a:r>
          </a:p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        BÀI TOÁN</a:t>
            </a:r>
          </a:p>
        </p:txBody>
      </p:sp>
    </p:spTree>
    <p:extLst>
      <p:ext uri="{BB962C8B-B14F-4D97-AF65-F5344CB8AC3E}">
        <p14:creationId xmlns:p14="http://schemas.microsoft.com/office/powerpoint/2010/main" val="2920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603" t="136" r="3056"/>
          <a:stretch/>
        </p:blipFill>
        <p:spPr>
          <a:xfrm>
            <a:off x="388452" y="2871645"/>
            <a:ext cx="5619750" cy="3605574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099257" y="3709919"/>
            <a:ext cx="6738585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/>
              <a:t>- </a:t>
            </a:r>
            <a:r>
              <a:rPr lang="en-US" sz="3500" dirty="0" err="1"/>
              <a:t>Bóng</a:t>
            </a:r>
            <a:r>
              <a:rPr lang="en-US" sz="3500" dirty="0"/>
              <a:t> </a:t>
            </a:r>
            <a:r>
              <a:rPr lang="en-US" sz="3500" dirty="0" err="1"/>
              <a:t>đá</a:t>
            </a:r>
            <a:r>
              <a:rPr lang="en-US" sz="3500" dirty="0"/>
              <a:t>: 1 </a:t>
            </a:r>
            <a:r>
              <a:rPr lang="en-US" sz="3500" dirty="0" err="1"/>
              <a:t>quả</a:t>
            </a:r>
            <a:r>
              <a:rPr lang="en-US" sz="3500" dirty="0"/>
              <a:t> - 54 000 </a:t>
            </a:r>
            <a:r>
              <a:rPr lang="en-US" sz="3500" dirty="0" err="1"/>
              <a:t>đồng</a:t>
            </a:r>
            <a:r>
              <a:rPr lang="en-US" sz="35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40764" y="4417045"/>
            <a:ext cx="7029297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/>
              <a:t>- </a:t>
            </a:r>
            <a:r>
              <a:rPr lang="en-US" sz="3500" dirty="0" err="1"/>
              <a:t>Bóng</a:t>
            </a:r>
            <a:r>
              <a:rPr lang="en-US" sz="3500" dirty="0"/>
              <a:t> </a:t>
            </a:r>
            <a:r>
              <a:rPr lang="en-US" sz="3500" dirty="0" err="1"/>
              <a:t>rổ</a:t>
            </a:r>
            <a:r>
              <a:rPr lang="en-US" sz="3500" dirty="0"/>
              <a:t>: 1 </a:t>
            </a:r>
            <a:r>
              <a:rPr lang="en-US" sz="3500" dirty="0" err="1"/>
              <a:t>quả</a:t>
            </a:r>
            <a:r>
              <a:rPr lang="en-US" sz="3500" dirty="0"/>
              <a:t> - 61 000 </a:t>
            </a:r>
            <a:r>
              <a:rPr lang="en-US" sz="3500" dirty="0" err="1"/>
              <a:t>đồng</a:t>
            </a:r>
            <a:r>
              <a:rPr lang="en-US" sz="3500" dirty="0"/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38452" y="5044179"/>
            <a:ext cx="5469696" cy="1396516"/>
            <a:chOff x="6048375" y="4383944"/>
            <a:chExt cx="5469696" cy="12939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048375" y="4383944"/>
              <a:ext cx="3878748" cy="1293971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- 2 </a:t>
              </a:r>
              <a:r>
                <a:rPr lang="en-US" sz="3500" dirty="0" err="1"/>
                <a:t>quả</a:t>
              </a:r>
              <a:r>
                <a:rPr lang="en-US" sz="3500" dirty="0"/>
                <a:t> </a:t>
              </a:r>
              <a:r>
                <a:rPr lang="en-US" sz="3500" dirty="0" err="1"/>
                <a:t>bóng</a:t>
              </a:r>
              <a:r>
                <a:rPr lang="en-US" sz="3500" dirty="0"/>
                <a:t> </a:t>
              </a:r>
              <a:r>
                <a:rPr lang="en-US" sz="3500" dirty="0" err="1"/>
                <a:t>đá</a:t>
              </a:r>
              <a:r>
                <a:rPr lang="en-US" sz="3500" dirty="0"/>
                <a:t> </a:t>
              </a:r>
            </a:p>
            <a:p>
              <a:pPr algn="just"/>
              <a:r>
                <a:rPr lang="en-US" sz="3500" dirty="0" err="1"/>
                <a:t>và</a:t>
              </a:r>
              <a:r>
                <a:rPr lang="en-US" sz="3500" dirty="0"/>
                <a:t> 3 </a:t>
              </a:r>
              <a:r>
                <a:rPr lang="en-US" sz="3500" dirty="0" err="1"/>
                <a:t>quả</a:t>
              </a:r>
              <a:r>
                <a:rPr lang="en-US" sz="3500" dirty="0"/>
                <a:t> </a:t>
              </a:r>
              <a:r>
                <a:rPr lang="en-US" sz="3500" dirty="0" err="1"/>
                <a:t>bóng</a:t>
              </a:r>
              <a:r>
                <a:rPr lang="en-US" sz="3500" dirty="0"/>
                <a:t> </a:t>
              </a:r>
              <a:r>
                <a:rPr lang="en-US" sz="3500" dirty="0" err="1"/>
                <a:t>rổ</a:t>
              </a:r>
              <a:endParaRPr lang="en-US" sz="35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9169834" y="4545032"/>
              <a:ext cx="2348237" cy="698063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: .?. </a:t>
              </a:r>
              <a:r>
                <a:rPr lang="en-US" sz="3500" dirty="0" err="1"/>
                <a:t>đồng</a:t>
              </a:r>
              <a:r>
                <a:rPr lang="en-US" sz="3500" dirty="0"/>
                <a:t>.</a:t>
              </a:r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7393140" y="2498141"/>
            <a:ext cx="3105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EBAB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TA CÓ:</a:t>
            </a:r>
          </a:p>
        </p:txBody>
      </p:sp>
    </p:spTree>
    <p:extLst>
      <p:ext uri="{BB962C8B-B14F-4D97-AF65-F5344CB8AC3E}">
        <p14:creationId xmlns:p14="http://schemas.microsoft.com/office/powerpoint/2010/main" val="1785048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9792" y="4375889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100" dirty="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388452" y="2588935"/>
            <a:ext cx="11437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FEF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PHƯƠNG PHÁP PHÂN TÍCH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90849" y="3732044"/>
            <a:ext cx="6646545" cy="664012"/>
          </a:xfrm>
          <a:prstGeom prst="roundRect">
            <a:avLst/>
          </a:prstGeom>
          <a:solidFill>
            <a:srgbClr val="FED6D6"/>
          </a:solidFill>
          <a:ln w="76200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/>
              <a:t>Phải</a:t>
            </a:r>
            <a:r>
              <a:rPr lang="en-US" sz="3300" b="1" dirty="0"/>
              <a:t> </a:t>
            </a:r>
            <a:r>
              <a:rPr lang="en-US" sz="3300" b="1" dirty="0" err="1"/>
              <a:t>tìm</a:t>
            </a:r>
            <a:r>
              <a:rPr lang="en-US" sz="3300" b="1" dirty="0"/>
              <a:t> số </a:t>
            </a:r>
            <a:r>
              <a:rPr lang="en-US" sz="3300" b="1" dirty="0" err="1"/>
              <a:t>tiền</a:t>
            </a:r>
            <a:r>
              <a:rPr lang="en-US" sz="3300" b="1" dirty="0"/>
              <a:t> </a:t>
            </a:r>
            <a:r>
              <a:rPr lang="en-US" sz="3300" b="1" dirty="0" err="1"/>
              <a:t>thầy</a:t>
            </a:r>
            <a:r>
              <a:rPr lang="en-US" sz="3300" b="1" dirty="0"/>
              <a:t> </a:t>
            </a:r>
            <a:r>
              <a:rPr lang="en-US" sz="3300" b="1" dirty="0" err="1"/>
              <a:t>giáo</a:t>
            </a:r>
            <a:r>
              <a:rPr lang="en-US" sz="3300" b="1" dirty="0"/>
              <a:t> </a:t>
            </a:r>
            <a:r>
              <a:rPr lang="en-US" sz="3300" b="1" dirty="0" err="1"/>
              <a:t>mua</a:t>
            </a:r>
            <a:r>
              <a:rPr lang="en-US" sz="3300" b="1" dirty="0"/>
              <a:t> </a:t>
            </a:r>
            <a:r>
              <a:rPr lang="en-US" sz="3300" b="1" dirty="0" err="1"/>
              <a:t>bóng</a:t>
            </a:r>
            <a:endParaRPr lang="en-US" sz="33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0068" y="4933305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0068" y="5416618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9792" y="5899931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344877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9" grpId="0" animBg="1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9152" y="3764941"/>
            <a:ext cx="6760751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477987" y="2588935"/>
            <a:ext cx="11437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AFD9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PHƯƠNG PHÁP TỔNG HỢP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2436" y="3766238"/>
            <a:ext cx="6032011" cy="698063"/>
          </a:xfrm>
          <a:prstGeom prst="roundRect">
            <a:avLst/>
          </a:prstGeom>
          <a:noFill/>
          <a:ln w="7620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500" dirty="0" err="1"/>
              <a:t>Biết</a:t>
            </a:r>
            <a:r>
              <a:rPr lang="en-US" sz="3500" dirty="0"/>
              <a:t> </a:t>
            </a:r>
            <a:r>
              <a:rPr lang="en-US" sz="3500" dirty="0" err="1"/>
              <a:t>giá</a:t>
            </a:r>
            <a:r>
              <a:rPr lang="en-US" sz="3500" dirty="0"/>
              <a:t> </a:t>
            </a:r>
            <a:r>
              <a:rPr lang="en-US" sz="3500" dirty="0" err="1"/>
              <a:t>tiền</a:t>
            </a:r>
            <a:r>
              <a:rPr lang="en-US" sz="3500" dirty="0"/>
              <a:t> 1 </a:t>
            </a:r>
            <a:r>
              <a:rPr lang="en-US" sz="3500" dirty="0" err="1"/>
              <a:t>quả</a:t>
            </a:r>
            <a:r>
              <a:rPr lang="en-US" sz="3500" dirty="0"/>
              <a:t> </a:t>
            </a:r>
            <a:r>
              <a:rPr lang="en-US" sz="3500" dirty="0" err="1"/>
              <a:t>bóng</a:t>
            </a:r>
            <a:r>
              <a:rPr lang="en-US" sz="3500" dirty="0"/>
              <a:t> </a:t>
            </a:r>
            <a:r>
              <a:rPr lang="en-US" sz="3500" dirty="0" err="1"/>
              <a:t>đá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2880" y="4452486"/>
            <a:ext cx="5902620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5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48215" y="4473522"/>
            <a:ext cx="6782441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34190" y="5037886"/>
            <a:ext cx="6810996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797632" y="5683673"/>
            <a:ext cx="8798661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2478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9" grpId="0"/>
      <p:bldP spid="21" grpId="0"/>
      <p:bldP spid="22" grpId="0"/>
      <p:bldP spid="23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721858" y="2649376"/>
            <a:ext cx="5277444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Bài </a:t>
            </a:r>
            <a:r>
              <a:rPr lang="en-US" sz="4000" b="1" dirty="0" err="1"/>
              <a:t>giải</a:t>
            </a:r>
            <a:endParaRPr lang="en-US" sz="4000" b="1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80698" y="3632029"/>
            <a:ext cx="8841050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Mua</a:t>
            </a:r>
            <a:r>
              <a:rPr lang="en-US" sz="4000" dirty="0"/>
              <a:t> 2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đá</a:t>
            </a:r>
            <a:r>
              <a:rPr lang="en-US" sz="4000" dirty="0"/>
              <a:t> </a:t>
            </a:r>
            <a:r>
              <a:rPr lang="en-US" sz="4000" dirty="0" err="1"/>
              <a:t>hết</a:t>
            </a:r>
            <a:r>
              <a:rPr lang="en-US" sz="4000" dirty="0"/>
              <a:t> 108 000 </a:t>
            </a:r>
            <a:r>
              <a:rPr lang="en-US" sz="4000" dirty="0" err="1"/>
              <a:t>đồng</a:t>
            </a:r>
            <a:r>
              <a:rPr lang="en-US" sz="4000" dirty="0"/>
              <a:t>.</a:t>
            </a:r>
            <a:endParaRPr lang="en-US" sz="40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98120" y="3154330"/>
            <a:ext cx="832492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54 000 x 2 = 108 000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5483" y="4762796"/>
            <a:ext cx="913148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Mua</a:t>
            </a:r>
            <a:r>
              <a:rPr lang="en-US" sz="4000" dirty="0"/>
              <a:t> 3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rổ</a:t>
            </a:r>
            <a:r>
              <a:rPr lang="en-US" sz="4000" dirty="0"/>
              <a:t> </a:t>
            </a:r>
            <a:r>
              <a:rPr lang="en-US" sz="4000" dirty="0" err="1"/>
              <a:t>hết</a:t>
            </a:r>
            <a:r>
              <a:rPr lang="en-US" sz="4000" dirty="0"/>
              <a:t> 183 000 </a:t>
            </a:r>
            <a:r>
              <a:rPr lang="en-US" sz="4000" dirty="0" err="1"/>
              <a:t>đồng</a:t>
            </a:r>
            <a:r>
              <a:rPr lang="en-US" sz="4000" dirty="0"/>
              <a:t>.</a:t>
            </a:r>
            <a:endParaRPr lang="en-US" sz="40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01071" y="4181695"/>
            <a:ext cx="832492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61 000 x 3 = 183 000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52400" y="5844288"/>
            <a:ext cx="9963190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Thầy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mua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hết</a:t>
            </a:r>
            <a:r>
              <a:rPr lang="en-US" sz="4000" dirty="0"/>
              <a:t> 291 000 </a:t>
            </a:r>
            <a:r>
              <a:rPr lang="en-US" sz="4000" dirty="0" err="1"/>
              <a:t>đồng</a:t>
            </a:r>
            <a:r>
              <a:rPr lang="en-US" sz="4000" dirty="0"/>
              <a:t>.</a:t>
            </a:r>
            <a:endParaRPr lang="en-US" sz="4000" i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4122" r="57419" b="39731"/>
          <a:stretch/>
        </p:blipFill>
        <p:spPr>
          <a:xfrm rot="20107430">
            <a:off x="9311070" y="3406790"/>
            <a:ext cx="3161404" cy="32577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5483" y="5303542"/>
            <a:ext cx="832492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108 000 + 183 000 = 291 000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5" t="11312" r="29357" b="39731"/>
          <a:stretch/>
        </p:blipFill>
        <p:spPr>
          <a:xfrm rot="6812870">
            <a:off x="8616312" y="4108060"/>
            <a:ext cx="2483749" cy="26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7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3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  <p:grpSp>
        <p:nvGrpSpPr>
          <p:cNvPr id="1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04439" y="-187090"/>
            <a:ext cx="10192385" cy="3176251"/>
            <a:chOff x="2876480" y="3496474"/>
            <a:chExt cx="6701072" cy="1497608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89127" y="34964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7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73492" y="70869"/>
            <a:ext cx="13010035" cy="6937488"/>
            <a:chOff x="-273492" y="70869"/>
            <a:chExt cx="13010035" cy="6937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04" b="97187" l="2568" r="95317">
                          <a14:foregroundMark x1="25227" y1="74169" x2="33988" y2="80818"/>
                          <a14:foregroundMark x1="52266" y1="9719" x2="54230" y2="7161"/>
                          <a14:foregroundMark x1="34743" y1="70077" x2="36254" y2="78005"/>
                          <a14:foregroundMark x1="41239" y1="73146" x2="40483" y2="73146"/>
                          <a14:foregroundMark x1="31873" y1="28389" x2="31571" y2="28389"/>
                          <a14:foregroundMark x1="13142" y1="70332" x2="12236" y2="70077"/>
                          <a14:foregroundMark x1="75831" y1="32481" x2="77039" y2="32481"/>
                          <a14:foregroundMark x1="55740" y1="79284" x2="56647" y2="81586"/>
                          <a14:foregroundMark x1="77946" y1="89770" x2="78852" y2="913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" y="70869"/>
              <a:ext cx="11745824" cy="6937488"/>
            </a:xfrm>
            <a:prstGeom prst="rect">
              <a:avLst/>
            </a:prstGeom>
          </p:spPr>
        </p:pic>
        <p:grpSp>
          <p:nvGrpSpPr>
            <p:cNvPr id="18" name="Nhóm 12">
              <a:extLst>
                <a:ext uri="{FF2B5EF4-FFF2-40B4-BE49-F238E27FC236}">
                  <a16:creationId xmlns:a16="http://schemas.microsoft.com/office/drawing/2014/main" id="{5E1C5CE2-A947-77DD-BB66-813FE2B58F25}"/>
                </a:ext>
              </a:extLst>
            </p:cNvPr>
            <p:cNvGrpSpPr/>
            <p:nvPr/>
          </p:nvGrpSpPr>
          <p:grpSpPr>
            <a:xfrm>
              <a:off x="-273492" y="5046379"/>
              <a:ext cx="13010035" cy="1491857"/>
              <a:chOff x="1297409" y="1649833"/>
              <a:chExt cx="7260608" cy="1550736"/>
            </a:xfrm>
          </p:grpSpPr>
          <p:sp>
            <p:nvSpPr>
              <p:cNvPr id="19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1297410" y="1649833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381000">
                      <a:solidFill>
                        <a:schemeClr val="bg1"/>
                      </a:solidFill>
                    </a:ln>
                    <a:latin typeface="SVN-Gretoon" panose="02040603050506020204" pitchFamily="18" charset="0"/>
                  </a:rPr>
                  <a:t>GIÚP MẸ ĐI CHỢ</a:t>
                </a:r>
                <a:endParaRPr lang="vi-VN" sz="9000" dirty="0">
                  <a:ln w="381000"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0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1297409" y="1664935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SVN-Gretoon" panose="02040603050506020204" pitchFamily="18" charset="0"/>
                  </a:rPr>
                  <a:t>G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2B2C7"/>
                    </a:solidFill>
                    <a:latin typeface="SVN-Gretoon" panose="02040603050506020204" pitchFamily="18" charset="0"/>
                  </a:rPr>
                  <a:t>I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Ú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98E084"/>
                    </a:solidFill>
                    <a:latin typeface="SVN-Gretoon" panose="02040603050506020204" pitchFamily="18" charset="0"/>
                  </a:rPr>
                  <a:t>P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M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BDACC"/>
                    </a:solidFill>
                    <a:latin typeface="SVN-Gretoon" panose="02040603050506020204" pitchFamily="18" charset="0"/>
                  </a:rPr>
                  <a:t>Ẹ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Đ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7C1D9"/>
                    </a:solidFill>
                    <a:latin typeface="SVN-Gretoon" panose="02040603050506020204" pitchFamily="18" charset="0"/>
                  </a:rPr>
                  <a:t>I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C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SVN-Gretoon" panose="02040603050506020204" pitchFamily="18" charset="0"/>
                  </a:rPr>
                  <a:t>H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D7E697"/>
                    </a:solidFill>
                    <a:latin typeface="SVN-Gretoon" panose="02040603050506020204" pitchFamily="18" charset="0"/>
                  </a:rPr>
                  <a:t>Ợ</a:t>
                </a:r>
                <a:endParaRPr lang="vi-VN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</a:endParaRPr>
              </a:p>
            </p:txBody>
          </p:sp>
        </p:grp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3874154" y="1043919"/>
            <a:ext cx="4487164" cy="1707612"/>
            <a:chOff x="3666355" y="4573200"/>
            <a:chExt cx="4280543" cy="1381473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5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55414" y="1199012"/>
            <a:ext cx="12159711" cy="1402344"/>
            <a:chOff x="-91584" y="439503"/>
            <a:chExt cx="12306612" cy="1402344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37528" y="666478"/>
              <a:ext cx="11577500" cy="1175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thực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hiện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phép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tự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nhiên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(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nhẩm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viết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).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60650" y="2466008"/>
            <a:ext cx="12164947" cy="1170789"/>
            <a:chOff x="231433" y="2734844"/>
            <a:chExt cx="12164947" cy="1170789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927047" y="3068909"/>
              <a:ext cx="11469333" cy="7622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đến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phép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31433" y="2734844"/>
              <a:ext cx="1201692" cy="1170789"/>
              <a:chOff x="208628" y="726613"/>
              <a:chExt cx="1201692" cy="11707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08628" y="7266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-237664" y="3454854"/>
            <a:ext cx="12141961" cy="2141389"/>
            <a:chOff x="-50872" y="4087074"/>
            <a:chExt cx="12141961" cy="2141389"/>
          </a:xfrm>
        </p:grpSpPr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7" y="4479926"/>
              <a:ext cx="11438362" cy="174853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cơ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hội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phát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triển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năng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lực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duy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lập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luận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giao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tiếp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hóa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phẩm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chất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chẳm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chỉ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trách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nhiệm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ái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-50872" y="4087074"/>
              <a:ext cx="1191352" cy="1191334"/>
              <a:chOff x="-137050" y="605792"/>
              <a:chExt cx="1191352" cy="1191334"/>
            </a:xfrm>
          </p:grpSpPr>
          <p:sp>
            <p:nvSpPr>
              <p:cNvPr id="38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24404" y="627575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  <p:sp>
            <p:nvSpPr>
              <p:cNvPr id="3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37050" y="605792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607959" y="447198"/>
            <a:ext cx="8994012" cy="1223235"/>
            <a:chOff x="1932131" y="454252"/>
            <a:chExt cx="8994012" cy="1223235"/>
          </a:xfrm>
        </p:grpSpPr>
        <p:grpSp>
          <p:nvGrpSpPr>
            <p:cNvPr id="12" name="Group 11"/>
            <p:cNvGrpSpPr/>
            <p:nvPr/>
          </p:nvGrpSpPr>
          <p:grpSpPr>
            <a:xfrm>
              <a:off x="3075977" y="775179"/>
              <a:ext cx="6478070" cy="902308"/>
              <a:chOff x="3075977" y="775179"/>
              <a:chExt cx="6478070" cy="902308"/>
            </a:xfrm>
          </p:grpSpPr>
          <p:sp>
            <p:nvSpPr>
              <p:cNvPr id="2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815713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  <p:sp>
            <p:nvSpPr>
              <p:cNvPr id="27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775179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131" y="454252"/>
              <a:ext cx="1143846" cy="92083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82297" y="454252"/>
              <a:ext cx="1143846" cy="92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2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sau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nhau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đi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chợ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mẹ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algn="just">
                <a:spcBef>
                  <a:spcPts val="600"/>
                </a:spcBef>
              </a:pPr>
              <a:endParaRPr lang="en-US" altLang="zh-CN" sz="4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67460" cy="2775311"/>
            <a:chOff x="-148932" y="294969"/>
            <a:chExt cx="12767460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351917" y="466357"/>
              <a:ext cx="10266611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nhân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với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có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một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chữ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</a:t>
              </a:r>
            </a:p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Ta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lưu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ý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như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thế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127000">
                    <a:solidFill>
                      <a:schemeClr val="bg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44181" y="2602552"/>
            <a:ext cx="11808864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     </a:t>
            </a: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Thông thường viết thừa số có nhiều chữ số ở trên, thừa số có một chữ số ở dưới.</a:t>
            </a:r>
          </a:p>
          <a:p>
            <a:pPr algn="ctr" defTabSz="1371600">
              <a:defRPr/>
            </a:pP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Viết dấu (x) ở giữa.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-366101" y="2267790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2.59259E-6 L 0.05586 0.4307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41935" y="343701"/>
            <a:ext cx="12860462" cy="2527046"/>
            <a:chOff x="-241934" y="294969"/>
            <a:chExt cx="12860462" cy="2527046"/>
          </a:xfrm>
        </p:grpSpPr>
        <p:grpSp>
          <p:nvGrpSpPr>
            <p:cNvPr id="2" name="Group 1"/>
            <p:cNvGrpSpPr/>
            <p:nvPr/>
          </p:nvGrpSpPr>
          <p:grpSpPr>
            <a:xfrm>
              <a:off x="-241934" y="294969"/>
              <a:ext cx="12156027" cy="2527046"/>
              <a:chOff x="-241934" y="294969"/>
              <a:chExt cx="12156027" cy="2527046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41934" y="1440541"/>
                <a:ext cx="4280542" cy="1381474"/>
                <a:chOff x="1759531" y="4383950"/>
                <a:chExt cx="4280542" cy="13814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759531" y="4383951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759531" y="438395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351917" y="466357"/>
              <a:ext cx="10266611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nhân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với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có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một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chữ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</a:t>
              </a:r>
            </a:p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Ta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lưu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ý cách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như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thế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    </a:t>
            </a: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Từ phải sang trái.</a:t>
            </a:r>
          </a:p>
          <a:p>
            <a:pPr algn="just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    </a:t>
            </a: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Nếu phép nhân ở một hàng là có nhớ thì nhớ sang hàng cao hơn, liền nó.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92266"/>
            <a:ext cx="12631869" cy="3422213"/>
            <a:chOff x="1" y="243534"/>
            <a:chExt cx="12631869" cy="342221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365259" y="243534"/>
              <a:ext cx="10266611" cy="342221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Tính</a:t>
              </a:r>
              <a:r>
                <a:rPr lang="en-GB" sz="65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6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nhẩm</a:t>
              </a:r>
              <a:r>
                <a:rPr lang="en-GB" sz="65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:</a:t>
              </a:r>
            </a:p>
            <a:p>
              <a:pPr algn="ctr"/>
              <a:r>
                <a:rPr lang="en-US" sz="6500" b="1" dirty="0"/>
                <a:t>240 000 – 50 000 x 3</a:t>
              </a:r>
            </a:p>
            <a:p>
              <a:pPr algn="ctr"/>
              <a:endParaRPr lang="en-US" sz="65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5498162" cy="1603590"/>
            <a:chOff x="-983096" y="4306632"/>
            <a:chExt cx="723920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560030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190 000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570 000</a:t>
              </a: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5498162" cy="1646772"/>
            <a:chOff x="2147103" y="4634992"/>
            <a:chExt cx="723920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576010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9 000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90 000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3768" b="-6"/>
          <a:stretch/>
        </p:blipFill>
        <p:spPr>
          <a:xfrm flipH="1">
            <a:off x="2581070" y="2443477"/>
            <a:ext cx="3000081" cy="44876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5089570" y="2597810"/>
            <a:ext cx="2278967" cy="26551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877316" y="2398944"/>
            <a:ext cx="2449008" cy="28532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50954" y="3748852"/>
            <a:ext cx="3838718" cy="3470622"/>
            <a:chOff x="-50954" y="3748852"/>
            <a:chExt cx="3838718" cy="347062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-50954" y="3748852"/>
              <a:ext cx="3838718" cy="347062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1190" r="26209" b="53801"/>
            <a:stretch/>
          </p:blipFill>
          <p:spPr>
            <a:xfrm>
              <a:off x="316524" y="5209425"/>
              <a:ext cx="1810856" cy="14799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9" t="-4362" r="-3317" b="59353"/>
            <a:stretch/>
          </p:blipFill>
          <p:spPr>
            <a:xfrm>
              <a:off x="1213160" y="5284368"/>
              <a:ext cx="2078624" cy="169881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6" t="38034" r="-194" b="16957"/>
          <a:stretch/>
        </p:blipFill>
        <p:spPr>
          <a:xfrm>
            <a:off x="634576" y="318334"/>
            <a:ext cx="2558217" cy="2090770"/>
          </a:xfrm>
          <a:prstGeom prst="rect">
            <a:avLst/>
          </a:prstGeom>
        </p:spPr>
      </p:pic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2.59259E-6 L 0.03711 0.57176 " pathEditMode="relative" rAng="0" ptsTypes="AA">
                                          <p:cBhvr>
                                            <p:cTn id="1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" y="28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3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2.59259E-6 L 0.03711 0.57176 " pathEditMode="relative" rAng="0" ptsTypes="AA">
                                          <p:cBhvr>
                                            <p:cTn id="1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" y="28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3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-273492" y="755081"/>
            <a:ext cx="13010035" cy="5783155"/>
            <a:chOff x="-273492" y="755081"/>
            <a:chExt cx="13010035" cy="5783155"/>
          </a:xfrm>
        </p:grpSpPr>
        <p:grpSp>
          <p:nvGrpSpPr>
            <p:cNvPr id="18" name="Nhóm 12">
              <a:extLst>
                <a:ext uri="{FF2B5EF4-FFF2-40B4-BE49-F238E27FC236}">
                  <a16:creationId xmlns:a16="http://schemas.microsoft.com/office/drawing/2014/main" id="{5E1C5CE2-A947-77DD-BB66-813FE2B58F25}"/>
                </a:ext>
              </a:extLst>
            </p:cNvPr>
            <p:cNvGrpSpPr/>
            <p:nvPr/>
          </p:nvGrpSpPr>
          <p:grpSpPr>
            <a:xfrm>
              <a:off x="-273492" y="5046379"/>
              <a:ext cx="13010035" cy="1491857"/>
              <a:chOff x="1297409" y="1649833"/>
              <a:chExt cx="7260608" cy="1550736"/>
            </a:xfrm>
          </p:grpSpPr>
          <p:sp>
            <p:nvSpPr>
              <p:cNvPr id="19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1297410" y="1649833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381000">
                      <a:solidFill>
                        <a:schemeClr val="bg1"/>
                      </a:solidFill>
                    </a:ln>
                    <a:latin typeface="SVN-Gretoon" panose="02040603050506020204" pitchFamily="18" charset="0"/>
                  </a:rPr>
                  <a:t>GIÚP MẸ ĐI CHỢ</a:t>
                </a:r>
                <a:endParaRPr lang="vi-VN" sz="9000" dirty="0">
                  <a:ln w="381000"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0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1297409" y="1664935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SVN-Gretoon" panose="02040603050506020204" pitchFamily="18" charset="0"/>
                  </a:rPr>
                  <a:t>G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2B2C7"/>
                    </a:solidFill>
                    <a:latin typeface="SVN-Gretoon" panose="02040603050506020204" pitchFamily="18" charset="0"/>
                  </a:rPr>
                  <a:t>I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Ú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98E084"/>
                    </a:solidFill>
                    <a:latin typeface="SVN-Gretoon" panose="02040603050506020204" pitchFamily="18" charset="0"/>
                  </a:rPr>
                  <a:t>P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M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BDACC"/>
                    </a:solidFill>
                    <a:latin typeface="SVN-Gretoon" panose="02040603050506020204" pitchFamily="18" charset="0"/>
                  </a:rPr>
                  <a:t>Ẹ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Đ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7C1D9"/>
                    </a:solidFill>
                    <a:latin typeface="SVN-Gretoon" panose="02040603050506020204" pitchFamily="18" charset="0"/>
                  </a:rPr>
                  <a:t>I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C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SVN-Gretoon" panose="02040603050506020204" pitchFamily="18" charset="0"/>
                  </a:rPr>
                  <a:t>H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D7E697"/>
                    </a:solidFill>
                    <a:latin typeface="SVN-Gretoon" panose="02040603050506020204" pitchFamily="18" charset="0"/>
                  </a:rPr>
                  <a:t>Ợ</a:t>
                </a:r>
                <a:endParaRPr lang="vi-VN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</a:endParaRPr>
              </a:p>
            </p:txBody>
          </p:sp>
        </p:grpSp>
        <p:grpSp>
          <p:nvGrpSpPr>
            <p:cNvPr id="31" name="Nhóm 23">
              <a:extLst>
                <a:ext uri="{FF2B5EF4-FFF2-40B4-BE49-F238E27FC236}">
                  <a16:creationId xmlns:a16="http://schemas.microsoft.com/office/drawing/2014/main" id="{21689025-61A3-14EC-24BE-F79F7A0EA702}"/>
                </a:ext>
              </a:extLst>
            </p:cNvPr>
            <p:cNvGrpSpPr/>
            <p:nvPr/>
          </p:nvGrpSpPr>
          <p:grpSpPr>
            <a:xfrm>
              <a:off x="2719356" y="755081"/>
              <a:ext cx="6831946" cy="4002458"/>
              <a:chOff x="3666355" y="4573200"/>
              <a:chExt cx="4280543" cy="1387350"/>
            </a:xfrm>
          </p:grpSpPr>
          <p:sp>
            <p:nvSpPr>
              <p:cNvPr id="32" name="TextBox 67">
                <a:extLst>
                  <a:ext uri="{FF2B5EF4-FFF2-40B4-BE49-F238E27FC236}">
                    <a16:creationId xmlns:a16="http://schemas.microsoft.com/office/drawing/2014/main" id="{A2CE281D-9856-7095-3FAE-4107D2F58A47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2000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HOÀN THÀNH THỬ THÁCH</a:t>
                </a:r>
              </a:p>
            </p:txBody>
          </p:sp>
          <p:sp>
            <p:nvSpPr>
              <p:cNvPr id="33" name="TextBox 67">
                <a:extLst>
                  <a:ext uri="{FF2B5EF4-FFF2-40B4-BE49-F238E27FC236}">
                    <a16:creationId xmlns:a16="http://schemas.microsoft.com/office/drawing/2014/main" id="{4E2FC697-2A7E-59D7-7BC8-610634E33B6B}"/>
                  </a:ext>
                </a:extLst>
              </p:cNvPr>
              <p:cNvSpPr txBox="1"/>
              <p:nvPr/>
            </p:nvSpPr>
            <p:spPr>
              <a:xfrm>
                <a:off x="3666355" y="4579077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200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HOÀN THÀNH THỬ THÁCH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615"/>
          <a:stretch/>
        </p:blipFill>
        <p:spPr>
          <a:xfrm>
            <a:off x="2024165" y="528137"/>
            <a:ext cx="5069136" cy="45109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6" t="22044" r="1627" b="61184"/>
          <a:stretch/>
        </p:blipFill>
        <p:spPr>
          <a:xfrm>
            <a:off x="4459431" y="2722893"/>
            <a:ext cx="1180523" cy="14122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9493" y="-80860"/>
            <a:ext cx="5767316" cy="68951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85222" y="717908"/>
            <a:ext cx="6880559" cy="5762031"/>
            <a:chOff x="4985222" y="717908"/>
            <a:chExt cx="6880559" cy="5762031"/>
          </a:xfrm>
        </p:grpSpPr>
        <p:sp>
          <p:nvSpPr>
            <p:cNvPr id="30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4985222" y="1790274"/>
              <a:ext cx="6880559" cy="4689665"/>
            </a:xfrm>
            <a:custGeom>
              <a:avLst/>
              <a:gdLst>
                <a:gd name="connsiteX0" fmla="*/ 0 w 6880559"/>
                <a:gd name="connsiteY0" fmla="*/ 781626 h 4689665"/>
                <a:gd name="connsiteX1" fmla="*/ 781626 w 6880559"/>
                <a:gd name="connsiteY1" fmla="*/ 0 h 4689665"/>
                <a:gd name="connsiteX2" fmla="*/ 6098933 w 6880559"/>
                <a:gd name="connsiteY2" fmla="*/ 0 h 4689665"/>
                <a:gd name="connsiteX3" fmla="*/ 6880559 w 6880559"/>
                <a:gd name="connsiteY3" fmla="*/ 781626 h 4689665"/>
                <a:gd name="connsiteX4" fmla="*/ 6880559 w 6880559"/>
                <a:gd name="connsiteY4" fmla="*/ 3908039 h 4689665"/>
                <a:gd name="connsiteX5" fmla="*/ 6098933 w 6880559"/>
                <a:gd name="connsiteY5" fmla="*/ 4689665 h 4689665"/>
                <a:gd name="connsiteX6" fmla="*/ 781626 w 6880559"/>
                <a:gd name="connsiteY6" fmla="*/ 4689665 h 4689665"/>
                <a:gd name="connsiteX7" fmla="*/ 0 w 6880559"/>
                <a:gd name="connsiteY7" fmla="*/ 3908039 h 4689665"/>
                <a:gd name="connsiteX8" fmla="*/ 0 w 6880559"/>
                <a:gd name="connsiteY8" fmla="*/ 781626 h 46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0559" h="4689665" fill="none" extrusionOk="0">
                  <a:moveTo>
                    <a:pt x="0" y="781626"/>
                  </a:moveTo>
                  <a:cubicBezTo>
                    <a:pt x="-54093" y="353309"/>
                    <a:pt x="337042" y="73275"/>
                    <a:pt x="781626" y="0"/>
                  </a:cubicBezTo>
                  <a:cubicBezTo>
                    <a:pt x="2780549" y="77600"/>
                    <a:pt x="4231134" y="-27269"/>
                    <a:pt x="6098933" y="0"/>
                  </a:cubicBezTo>
                  <a:cubicBezTo>
                    <a:pt x="6557513" y="-35485"/>
                    <a:pt x="6957606" y="372628"/>
                    <a:pt x="6880559" y="781626"/>
                  </a:cubicBezTo>
                  <a:cubicBezTo>
                    <a:pt x="6989559" y="2081144"/>
                    <a:pt x="6802350" y="3238414"/>
                    <a:pt x="6880559" y="3908039"/>
                  </a:cubicBezTo>
                  <a:cubicBezTo>
                    <a:pt x="6824648" y="4317847"/>
                    <a:pt x="6455409" y="4722832"/>
                    <a:pt x="6098933" y="4689665"/>
                  </a:cubicBezTo>
                  <a:cubicBezTo>
                    <a:pt x="5531370" y="4738842"/>
                    <a:pt x="2760182" y="4566963"/>
                    <a:pt x="781626" y="4689665"/>
                  </a:cubicBezTo>
                  <a:cubicBezTo>
                    <a:pt x="345715" y="4722162"/>
                    <a:pt x="-29770" y="4365351"/>
                    <a:pt x="0" y="3908039"/>
                  </a:cubicBezTo>
                  <a:cubicBezTo>
                    <a:pt x="47022" y="2601502"/>
                    <a:pt x="104569" y="2236540"/>
                    <a:pt x="0" y="781626"/>
                  </a:cubicBezTo>
                  <a:close/>
                </a:path>
                <a:path w="6880559" h="4689665" stroke="0" extrusionOk="0">
                  <a:moveTo>
                    <a:pt x="0" y="781626"/>
                  </a:moveTo>
                  <a:cubicBezTo>
                    <a:pt x="72169" y="341697"/>
                    <a:pt x="398438" y="-3236"/>
                    <a:pt x="781626" y="0"/>
                  </a:cubicBezTo>
                  <a:cubicBezTo>
                    <a:pt x="2697567" y="-129276"/>
                    <a:pt x="4022703" y="-77778"/>
                    <a:pt x="6098933" y="0"/>
                  </a:cubicBezTo>
                  <a:cubicBezTo>
                    <a:pt x="6508275" y="-71212"/>
                    <a:pt x="6879164" y="357988"/>
                    <a:pt x="6880559" y="781626"/>
                  </a:cubicBezTo>
                  <a:cubicBezTo>
                    <a:pt x="6962158" y="2119921"/>
                    <a:pt x="7034859" y="3555666"/>
                    <a:pt x="6880559" y="3908039"/>
                  </a:cubicBezTo>
                  <a:cubicBezTo>
                    <a:pt x="6891198" y="4362155"/>
                    <a:pt x="6513948" y="4695329"/>
                    <a:pt x="6098933" y="4689665"/>
                  </a:cubicBezTo>
                  <a:cubicBezTo>
                    <a:pt x="4802368" y="4733885"/>
                    <a:pt x="2900417" y="4660283"/>
                    <a:pt x="781626" y="4689665"/>
                  </a:cubicBezTo>
                  <a:cubicBezTo>
                    <a:pt x="342359" y="4660515"/>
                    <a:pt x="-68973" y="4323778"/>
                    <a:pt x="0" y="3908039"/>
                  </a:cubicBezTo>
                  <a:cubicBezTo>
                    <a:pt x="-159954" y="3522370"/>
                    <a:pt x="22140" y="1377657"/>
                    <a:pt x="0" y="7816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563AE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1" name="Nhóm 44">
              <a:extLst>
                <a:ext uri="{FF2B5EF4-FFF2-40B4-BE49-F238E27FC236}">
                  <a16:creationId xmlns:a16="http://schemas.microsoft.com/office/drawing/2014/main" id="{A45BB91E-40A6-BBCA-40D6-7EB2A43B6983}"/>
                </a:ext>
              </a:extLst>
            </p:cNvPr>
            <p:cNvGrpSpPr/>
            <p:nvPr/>
          </p:nvGrpSpPr>
          <p:grpSpPr>
            <a:xfrm>
              <a:off x="5374739" y="717908"/>
              <a:ext cx="6287460" cy="1906035"/>
              <a:chOff x="4743805" y="2513042"/>
              <a:chExt cx="6814013" cy="2708762"/>
            </a:xfrm>
          </p:grpSpPr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8BCD7D36-0ECE-EFA5-4C90-E91A5C5BA71A}"/>
                  </a:ext>
                </a:extLst>
              </p:cNvPr>
              <p:cNvSpPr txBox="1"/>
              <p:nvPr/>
            </p:nvSpPr>
            <p:spPr>
              <a:xfrm>
                <a:off x="4743805" y="2513042"/>
                <a:ext cx="6814013" cy="2657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vi-VN" sz="10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DẶN DÒ</a:t>
                </a:r>
                <a:endPara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19E55039-2A50-A986-808E-5ED93F71BA85}"/>
                  </a:ext>
                </a:extLst>
              </p:cNvPr>
              <p:cNvSpPr txBox="1"/>
              <p:nvPr/>
            </p:nvSpPr>
            <p:spPr>
              <a:xfrm>
                <a:off x="4743805" y="2564073"/>
                <a:ext cx="6814013" cy="2657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vi-VN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D</a:t>
                </a:r>
                <a:r>
                  <a:rPr lang="vi-VN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D7E697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Ặ</a:t>
                </a:r>
                <a:r>
                  <a:rPr lang="vi-VN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B7E1F7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N</a:t>
                </a:r>
                <a:r>
                  <a:rPr lang="vi-VN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vi-VN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AE3A2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D</a:t>
                </a:r>
                <a:r>
                  <a:rPr lang="vi-VN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1B7FB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Ò</a:t>
                </a:r>
                <a:endPara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1B7F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292815" y="2389422"/>
            <a:ext cx="6736075" cy="1039578"/>
            <a:chOff x="5193026" y="2203104"/>
            <a:chExt cx="6736075" cy="1039578"/>
          </a:xfrm>
        </p:grpSpPr>
        <p:sp>
          <p:nvSpPr>
            <p:cNvPr id="4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10240" y="235454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1190" r="26209" b="53801"/>
            <a:stretch/>
          </p:blipFill>
          <p:spPr>
            <a:xfrm>
              <a:off x="5193026" y="2203104"/>
              <a:ext cx="1272003" cy="1039578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284635" y="3457855"/>
            <a:ext cx="6736075" cy="1039578"/>
            <a:chOff x="5193026" y="2203104"/>
            <a:chExt cx="6736075" cy="1039578"/>
          </a:xfrm>
        </p:grpSpPr>
        <p:sp>
          <p:nvSpPr>
            <p:cNvPr id="5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10240" y="235454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1190" r="26209" b="53801"/>
            <a:stretch/>
          </p:blipFill>
          <p:spPr>
            <a:xfrm>
              <a:off x="5193026" y="2203104"/>
              <a:ext cx="1272003" cy="103957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5284635" y="4504822"/>
            <a:ext cx="6736075" cy="1039578"/>
            <a:chOff x="5193026" y="2203104"/>
            <a:chExt cx="6736075" cy="1039578"/>
          </a:xfrm>
        </p:grpSpPr>
        <p:sp>
          <p:nvSpPr>
            <p:cNvPr id="5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10240" y="235454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1190" r="26209" b="53801"/>
            <a:stretch/>
          </p:blipFill>
          <p:spPr>
            <a:xfrm>
              <a:off x="5193026" y="2203104"/>
              <a:ext cx="1272003" cy="103957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284635" y="5514690"/>
            <a:ext cx="6736075" cy="1039578"/>
            <a:chOff x="5193026" y="2203104"/>
            <a:chExt cx="6736075" cy="1039578"/>
          </a:xfrm>
        </p:grpSpPr>
        <p:sp>
          <p:nvSpPr>
            <p:cNvPr id="5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10240" y="235454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1190" r="26209" b="53801"/>
            <a:stretch/>
          </p:blipFill>
          <p:spPr>
            <a:xfrm>
              <a:off x="5193026" y="2203104"/>
              <a:ext cx="1272003" cy="1039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1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48" t="14446" r="16943" b="25864"/>
          <a:stretch/>
        </p:blipFill>
        <p:spPr>
          <a:xfrm flipH="1">
            <a:off x="4247828" y="1151018"/>
            <a:ext cx="6267379" cy="5937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2191" b="2275"/>
          <a:stretch/>
        </p:blipFill>
        <p:spPr>
          <a:xfrm>
            <a:off x="504098" y="-426154"/>
            <a:ext cx="6283107" cy="75053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grpSp>
        <p:nvGrpSpPr>
          <p:cNvPr id="23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717666" y="1111438"/>
            <a:ext cx="10364367" cy="2737160"/>
            <a:chOff x="4149463" y="8204395"/>
            <a:chExt cx="7287992" cy="27371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24355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2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1973428" y="-295077"/>
            <a:ext cx="10704631" cy="6863419"/>
            <a:chOff x="2876478" y="2628672"/>
            <a:chExt cx="6688427" cy="3236115"/>
          </a:xfrm>
          <a:noFill/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628672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8" y="2628673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0" y="1594095"/>
            <a:ext cx="11106947" cy="5066012"/>
          </a:xfrm>
          <a:prstGeom prst="rect">
            <a:avLst/>
          </a:prstGeom>
        </p:spPr>
      </p:pic>
      <p:grpSp>
        <p:nvGrpSpPr>
          <p:cNvPr id="35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23840" y="53013"/>
            <a:ext cx="11405279" cy="1695630"/>
            <a:chOff x="3666356" y="4539463"/>
            <a:chExt cx="4280542" cy="6322680"/>
          </a:xfrm>
        </p:grpSpPr>
        <p:sp>
          <p:nvSpPr>
            <p:cNvPr id="36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628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ĐỌC THÔNG TIN SAU:</a:t>
              </a:r>
            </a:p>
          </p:txBody>
        </p:sp>
        <p:sp>
          <p:nvSpPr>
            <p:cNvPr id="37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39463"/>
              <a:ext cx="4280542" cy="628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ĐỌC THÔNG TIN SAU: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917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0" y="1594095"/>
            <a:ext cx="11106947" cy="5066012"/>
          </a:xfrm>
          <a:prstGeom prst="rect">
            <a:avLst/>
          </a:prstGeom>
        </p:spPr>
      </p:pic>
      <p:grpSp>
        <p:nvGrpSpPr>
          <p:cNvPr id="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125957" y="319974"/>
            <a:ext cx="12066043" cy="1230171"/>
            <a:chOff x="1308041" y="1907257"/>
            <a:chExt cx="7260607" cy="2655365"/>
          </a:xfrm>
        </p:grpSpPr>
        <p:sp>
          <p:nvSpPr>
            <p:cNvPr id="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65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29797" y="5383142"/>
            <a:ext cx="10858362" cy="1293971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Viết</a:t>
            </a:r>
            <a:r>
              <a:rPr lang="en-US" sz="3500" b="1" dirty="0"/>
              <a:t> </a:t>
            </a:r>
            <a:r>
              <a:rPr lang="en-US" sz="3500" b="1" dirty="0" err="1"/>
              <a:t>và</a:t>
            </a:r>
            <a:r>
              <a:rPr lang="en-US" sz="3500" b="1" dirty="0"/>
              <a:t> </a:t>
            </a:r>
            <a:r>
              <a:rPr lang="en-US" sz="3500" b="1" dirty="0" err="1"/>
              <a:t>thực</a:t>
            </a:r>
            <a:r>
              <a:rPr lang="en-US" sz="3500" b="1" dirty="0"/>
              <a:t> </a:t>
            </a:r>
            <a:r>
              <a:rPr lang="en-US" sz="3500" b="1" dirty="0" err="1"/>
              <a:t>hiện</a:t>
            </a:r>
            <a:r>
              <a:rPr lang="en-US" sz="3500" b="1" dirty="0"/>
              <a:t> </a:t>
            </a:r>
            <a:r>
              <a:rPr lang="en-US" sz="3500" b="1" dirty="0" err="1"/>
              <a:t>phép</a:t>
            </a:r>
            <a:r>
              <a:rPr lang="en-US" sz="3500" b="1" dirty="0"/>
              <a:t> </a:t>
            </a:r>
            <a:r>
              <a:rPr lang="en-US" sz="3500" b="1" dirty="0" err="1"/>
              <a:t>tính</a:t>
            </a:r>
            <a:r>
              <a:rPr lang="en-US" sz="3500" b="1" dirty="0"/>
              <a:t> </a:t>
            </a:r>
            <a:r>
              <a:rPr lang="en-US" sz="3500" b="1" dirty="0" err="1"/>
              <a:t>tìm</a:t>
            </a:r>
            <a:r>
              <a:rPr lang="en-US" sz="3500" b="1" dirty="0"/>
              <a:t> số </a:t>
            </a:r>
            <a:r>
              <a:rPr lang="en-US" sz="3500" b="1" dirty="0" err="1"/>
              <a:t>cây</a:t>
            </a:r>
            <a:r>
              <a:rPr lang="en-US" sz="3500" b="1" dirty="0"/>
              <a:t> </a:t>
            </a:r>
            <a:r>
              <a:rPr lang="en-US" sz="3500" b="1" dirty="0" err="1"/>
              <a:t>các</a:t>
            </a:r>
            <a:r>
              <a:rPr lang="en-US" sz="3500" b="1" dirty="0"/>
              <a:t> </a:t>
            </a:r>
            <a:r>
              <a:rPr lang="en-US" sz="3500" b="1" dirty="0" err="1"/>
              <a:t>em</a:t>
            </a:r>
            <a:r>
              <a:rPr lang="en-US" sz="3500" b="1" dirty="0"/>
              <a:t> </a:t>
            </a:r>
            <a:r>
              <a:rPr lang="en-US" sz="3500" b="1" dirty="0" err="1"/>
              <a:t>học</a:t>
            </a:r>
            <a:r>
              <a:rPr lang="en-US" sz="3500" b="1" dirty="0"/>
              <a:t> </a:t>
            </a:r>
            <a:r>
              <a:rPr lang="en-US" sz="3500" b="1" dirty="0" err="1"/>
              <a:t>sinh</a:t>
            </a:r>
            <a:r>
              <a:rPr lang="en-US" sz="3500" b="1" dirty="0"/>
              <a:t> </a:t>
            </a:r>
            <a:r>
              <a:rPr lang="en-US" sz="3500" b="1" dirty="0" err="1"/>
              <a:t>trồng</a:t>
            </a:r>
            <a:r>
              <a:rPr lang="en-US" sz="3500" b="1" dirty="0"/>
              <a:t> </a:t>
            </a:r>
            <a:r>
              <a:rPr lang="en-US" sz="3500" b="1" dirty="0" err="1"/>
              <a:t>được</a:t>
            </a:r>
            <a:r>
              <a:rPr lang="en-US" sz="3500" b="1" dirty="0"/>
              <a:t> </a:t>
            </a:r>
            <a:r>
              <a:rPr lang="en-US" sz="3500" b="1" dirty="0" err="1"/>
              <a:t>vào</a:t>
            </a:r>
            <a:r>
              <a:rPr lang="en-US" sz="3500" b="1" dirty="0"/>
              <a:t> </a:t>
            </a:r>
            <a:r>
              <a:rPr lang="en-US" sz="3500" b="1" dirty="0" err="1"/>
              <a:t>bảng</a:t>
            </a:r>
            <a:r>
              <a:rPr lang="en-US" sz="3500" b="1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006340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  <p:grpSp>
        <p:nvGrpSpPr>
          <p:cNvPr id="1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23479" y="-141747"/>
            <a:ext cx="10173150" cy="6247865"/>
            <a:chOff x="2876480" y="2773788"/>
            <a:chExt cx="6688426" cy="2945880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2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187" y="161266"/>
            <a:ext cx="8422244" cy="16971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70" y="1594095"/>
            <a:ext cx="11106947" cy="50660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29797" y="5383142"/>
            <a:ext cx="10858362" cy="1293971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Viết</a:t>
            </a:r>
            <a:r>
              <a:rPr lang="en-US" sz="3500" b="1" dirty="0"/>
              <a:t> </a:t>
            </a:r>
            <a:r>
              <a:rPr lang="en-US" sz="3500" b="1" dirty="0" err="1"/>
              <a:t>và</a:t>
            </a:r>
            <a:r>
              <a:rPr lang="en-US" sz="3500" b="1" dirty="0"/>
              <a:t> </a:t>
            </a:r>
            <a:r>
              <a:rPr lang="en-US" sz="3500" b="1" dirty="0" err="1"/>
              <a:t>thực</a:t>
            </a:r>
            <a:r>
              <a:rPr lang="en-US" sz="3500" b="1" dirty="0"/>
              <a:t> </a:t>
            </a:r>
            <a:r>
              <a:rPr lang="en-US" sz="3500" b="1" dirty="0" err="1"/>
              <a:t>hiện</a:t>
            </a:r>
            <a:r>
              <a:rPr lang="en-US" sz="3500" b="1" dirty="0"/>
              <a:t> </a:t>
            </a:r>
            <a:r>
              <a:rPr lang="en-US" sz="3500" b="1" dirty="0" err="1"/>
              <a:t>phép</a:t>
            </a:r>
            <a:r>
              <a:rPr lang="en-US" sz="3500" b="1" dirty="0"/>
              <a:t> </a:t>
            </a:r>
            <a:r>
              <a:rPr lang="en-US" sz="3500" b="1" dirty="0" err="1"/>
              <a:t>tính</a:t>
            </a:r>
            <a:r>
              <a:rPr lang="en-US" sz="3500" b="1" dirty="0"/>
              <a:t> </a:t>
            </a:r>
            <a:r>
              <a:rPr lang="en-US" sz="3500" b="1" dirty="0" err="1"/>
              <a:t>tìm</a:t>
            </a:r>
            <a:r>
              <a:rPr lang="en-US" sz="3500" b="1" dirty="0"/>
              <a:t> số </a:t>
            </a:r>
            <a:r>
              <a:rPr lang="en-US" sz="3500" b="1" dirty="0" err="1"/>
              <a:t>cây</a:t>
            </a:r>
            <a:r>
              <a:rPr lang="en-US" sz="3500" b="1" dirty="0"/>
              <a:t> </a:t>
            </a:r>
            <a:r>
              <a:rPr lang="en-US" sz="3500" b="1" dirty="0" err="1"/>
              <a:t>các</a:t>
            </a:r>
            <a:r>
              <a:rPr lang="en-US" sz="3500" b="1" dirty="0"/>
              <a:t> </a:t>
            </a:r>
            <a:r>
              <a:rPr lang="en-US" sz="3500" b="1" dirty="0" err="1"/>
              <a:t>em</a:t>
            </a:r>
            <a:r>
              <a:rPr lang="en-US" sz="3500" b="1" dirty="0"/>
              <a:t> </a:t>
            </a:r>
            <a:r>
              <a:rPr lang="en-US" sz="3500" b="1" dirty="0" err="1"/>
              <a:t>học</a:t>
            </a:r>
            <a:r>
              <a:rPr lang="en-US" sz="3500" b="1" dirty="0"/>
              <a:t> </a:t>
            </a:r>
            <a:r>
              <a:rPr lang="en-US" sz="3500" b="1" dirty="0" err="1"/>
              <a:t>sinh</a:t>
            </a:r>
            <a:r>
              <a:rPr lang="en-US" sz="3500" b="1" dirty="0"/>
              <a:t> </a:t>
            </a:r>
            <a:r>
              <a:rPr lang="en-US" sz="3500" b="1" dirty="0" err="1"/>
              <a:t>trồng</a:t>
            </a:r>
            <a:r>
              <a:rPr lang="en-US" sz="3500" b="1" dirty="0"/>
              <a:t> </a:t>
            </a:r>
            <a:r>
              <a:rPr lang="en-US" sz="3500" b="1" dirty="0" err="1"/>
              <a:t>được</a:t>
            </a:r>
            <a:r>
              <a:rPr lang="en-US" sz="3500" b="1" dirty="0"/>
              <a:t> </a:t>
            </a:r>
            <a:r>
              <a:rPr lang="en-US" sz="3500" b="1" dirty="0" err="1"/>
              <a:t>vào</a:t>
            </a:r>
            <a:r>
              <a:rPr lang="en-US" sz="3500" b="1" dirty="0"/>
              <a:t> </a:t>
            </a:r>
            <a:r>
              <a:rPr lang="en-US" sz="3500" b="1" dirty="0" err="1"/>
              <a:t>bảng</a:t>
            </a:r>
            <a:r>
              <a:rPr lang="en-US" sz="3500" b="1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611139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56043" y="1114886"/>
            <a:ext cx="4265041" cy="783193"/>
          </a:xfrm>
          <a:prstGeom prst="roundRect">
            <a:avLst/>
          </a:prstGeom>
          <a:solidFill>
            <a:srgbClr val="FBF8BB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 b="1" dirty="0"/>
              <a:t>Cách </a:t>
            </a:r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  <a:endParaRPr lang="en-US" sz="4000" b="1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6751" y="1850420"/>
            <a:ext cx="1164882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/>
              <a:t>  </a:t>
            </a:r>
            <a:r>
              <a:rPr lang="en-US" sz="4000" i="1" dirty="0" err="1"/>
              <a:t>Đặt</a:t>
            </a:r>
            <a:r>
              <a:rPr lang="en-US" sz="4000" i="1" dirty="0"/>
              <a:t> </a:t>
            </a:r>
            <a:r>
              <a:rPr lang="en-US" sz="4000" i="1" dirty="0" err="1"/>
              <a:t>tính</a:t>
            </a:r>
            <a:r>
              <a:rPr lang="en-US" sz="4000" i="1" dirty="0"/>
              <a:t> </a:t>
            </a:r>
            <a:r>
              <a:rPr lang="en-US" sz="4000" i="1" dirty="0" err="1"/>
              <a:t>dọc</a:t>
            </a:r>
            <a:r>
              <a:rPr lang="en-US" sz="4000" i="1" dirty="0"/>
              <a:t>,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chữ</a:t>
            </a:r>
            <a:r>
              <a:rPr lang="en-US" sz="4000" i="1" dirty="0"/>
              <a:t> số </a:t>
            </a:r>
            <a:r>
              <a:rPr lang="en-US" sz="4000" i="1" dirty="0" err="1"/>
              <a:t>của</a:t>
            </a:r>
            <a:r>
              <a:rPr lang="en-US" sz="4000" i="1" dirty="0"/>
              <a:t> </a:t>
            </a:r>
            <a:r>
              <a:rPr lang="en-US" sz="4000" i="1" dirty="0" err="1"/>
              <a:t>cùng</a:t>
            </a:r>
            <a:r>
              <a:rPr lang="en-US" sz="4000" i="1" dirty="0"/>
              <a:t> </a:t>
            </a:r>
            <a:r>
              <a:rPr lang="en-US" sz="4000" i="1" dirty="0" err="1"/>
              <a:t>một</a:t>
            </a:r>
            <a:r>
              <a:rPr lang="en-US" sz="4000" i="1" dirty="0"/>
              <a:t>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trong</a:t>
            </a:r>
            <a:r>
              <a:rPr lang="en-US" sz="4000" i="1" dirty="0"/>
              <a:t>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lớp</a:t>
            </a:r>
            <a:r>
              <a:rPr lang="en-US" sz="4000" i="1" dirty="0"/>
              <a:t> </a:t>
            </a:r>
            <a:r>
              <a:rPr lang="en-US" sz="4000" i="1" dirty="0" err="1"/>
              <a:t>phải</a:t>
            </a:r>
            <a:r>
              <a:rPr lang="en-US" sz="4000" i="1" dirty="0"/>
              <a:t> </a:t>
            </a:r>
            <a:r>
              <a:rPr lang="en-US" sz="4000" i="1" dirty="0" err="1"/>
              <a:t>thẳng</a:t>
            </a:r>
            <a:r>
              <a:rPr lang="en-US" sz="4000" i="1" dirty="0"/>
              <a:t> </a:t>
            </a:r>
            <a:r>
              <a:rPr lang="en-US" sz="4000" i="1" dirty="0" err="1"/>
              <a:t>cột</a:t>
            </a:r>
            <a:r>
              <a:rPr lang="en-US" sz="4000" i="1" dirty="0"/>
              <a:t> </a:t>
            </a:r>
            <a:r>
              <a:rPr lang="en-US" sz="4000" i="1" dirty="0" err="1"/>
              <a:t>với</a:t>
            </a:r>
            <a:r>
              <a:rPr lang="en-US" sz="4000" i="1" dirty="0"/>
              <a:t> </a:t>
            </a:r>
            <a:r>
              <a:rPr lang="en-US" sz="4000" i="1" dirty="0" err="1"/>
              <a:t>nhau</a:t>
            </a:r>
            <a:r>
              <a:rPr lang="en-US" sz="4000" i="1" dirty="0"/>
              <a:t>.</a:t>
            </a:r>
          </a:p>
        </p:txBody>
      </p:sp>
      <p:grpSp>
        <p:nvGrpSpPr>
          <p:cNvPr id="19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1696074" y="148362"/>
            <a:ext cx="8674346" cy="1225174"/>
            <a:chOff x="1308040" y="1849101"/>
            <a:chExt cx="7267406" cy="3993216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7260608" cy="3935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CÙNG NHẮC LẠI</a:t>
              </a:r>
              <a:endParaRPr lang="vi-VN" sz="7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14838" y="1849101"/>
              <a:ext cx="7260608" cy="3935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CÙNG NHẮC LẠI</a:t>
              </a:r>
              <a:endParaRPr lang="vi-VN" sz="7000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47064" y="3142342"/>
            <a:ext cx="3227336" cy="783193"/>
          </a:xfrm>
          <a:prstGeom prst="roundRect">
            <a:avLst/>
          </a:prstGeom>
          <a:solidFill>
            <a:srgbClr val="FBF8BB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 b="1" dirty="0"/>
              <a:t>Cách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  <a:endParaRPr lang="en-US" sz="4000" b="1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2069" y="3904338"/>
            <a:ext cx="1164882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/>
              <a:t>  </a:t>
            </a:r>
            <a:r>
              <a:rPr lang="en-US" sz="4000" i="1" dirty="0" err="1"/>
              <a:t>Thực</a:t>
            </a:r>
            <a:r>
              <a:rPr lang="en-US" sz="4000" i="1" dirty="0"/>
              <a:t> </a:t>
            </a:r>
            <a:r>
              <a:rPr lang="en-US" sz="4000" i="1" dirty="0" err="1"/>
              <a:t>hiện</a:t>
            </a:r>
            <a:r>
              <a:rPr lang="en-US" sz="4000" i="1" dirty="0"/>
              <a:t> </a:t>
            </a:r>
            <a:r>
              <a:rPr lang="en-US" sz="4000" i="1" dirty="0" err="1"/>
              <a:t>tính</a:t>
            </a:r>
            <a:r>
              <a:rPr lang="en-US" sz="4000" i="1" dirty="0"/>
              <a:t> </a:t>
            </a:r>
            <a:r>
              <a:rPr lang="en-US" sz="4000" i="1" dirty="0" err="1"/>
              <a:t>từ</a:t>
            </a:r>
            <a:r>
              <a:rPr lang="en-US" sz="4000" i="1" dirty="0"/>
              <a:t> </a:t>
            </a:r>
            <a:r>
              <a:rPr lang="en-US" sz="4000" i="1" dirty="0" err="1"/>
              <a:t>phải</a:t>
            </a:r>
            <a:r>
              <a:rPr lang="en-US" sz="4000" i="1" dirty="0"/>
              <a:t> sang </a:t>
            </a:r>
            <a:r>
              <a:rPr lang="en-US" sz="4000" i="1" dirty="0" err="1"/>
              <a:t>trái</a:t>
            </a:r>
            <a:r>
              <a:rPr lang="en-US" sz="4000" i="1" dirty="0"/>
              <a:t>,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có</a:t>
            </a:r>
            <a:r>
              <a:rPr lang="en-US" sz="4000" i="1" dirty="0"/>
              <a:t> </a:t>
            </a:r>
            <a:r>
              <a:rPr lang="en-US" sz="4000" i="1" dirty="0" err="1"/>
              <a:t>kết</a:t>
            </a:r>
            <a:r>
              <a:rPr lang="en-US" sz="4000" i="1" dirty="0"/>
              <a:t> </a:t>
            </a:r>
            <a:r>
              <a:rPr lang="en-US" sz="4000" i="1" dirty="0" err="1"/>
              <a:t>quả</a:t>
            </a:r>
            <a:r>
              <a:rPr lang="en-US" sz="4000" i="1" dirty="0"/>
              <a:t> </a:t>
            </a:r>
            <a:r>
              <a:rPr lang="en-US" sz="4000" i="1" dirty="0" err="1"/>
              <a:t>bằng</a:t>
            </a:r>
            <a:r>
              <a:rPr lang="en-US" sz="4000" i="1" dirty="0"/>
              <a:t> </a:t>
            </a:r>
            <a:r>
              <a:rPr lang="en-US" sz="4000" i="1" dirty="0" err="1"/>
              <a:t>hoặc</a:t>
            </a:r>
            <a:r>
              <a:rPr lang="en-US" sz="4000" i="1" dirty="0"/>
              <a:t> </a:t>
            </a:r>
            <a:r>
              <a:rPr lang="en-US" sz="4000" i="1" dirty="0" err="1"/>
              <a:t>lớn</a:t>
            </a:r>
            <a:r>
              <a:rPr lang="en-US" sz="4000" i="1" dirty="0"/>
              <a:t> </a:t>
            </a:r>
            <a:r>
              <a:rPr lang="en-US" sz="4000" i="1" dirty="0" err="1"/>
              <a:t>hơn</a:t>
            </a:r>
            <a:r>
              <a:rPr lang="en-US" sz="4000" i="1" dirty="0"/>
              <a:t> 10 </a:t>
            </a:r>
            <a:r>
              <a:rPr lang="en-US" sz="4000" i="1" dirty="0" err="1"/>
              <a:t>thì</a:t>
            </a:r>
            <a:r>
              <a:rPr lang="en-US" sz="4000" i="1" dirty="0"/>
              <a:t> ta </a:t>
            </a:r>
            <a:r>
              <a:rPr lang="en-US" sz="4000" i="1" dirty="0" err="1"/>
              <a:t>chỉ</a:t>
            </a:r>
            <a:r>
              <a:rPr lang="en-US" sz="4000" i="1" dirty="0"/>
              <a:t> </a:t>
            </a:r>
            <a:r>
              <a:rPr lang="en-US" sz="4000" i="1" dirty="0" err="1"/>
              <a:t>viết</a:t>
            </a:r>
            <a:r>
              <a:rPr lang="en-US" sz="4000" i="1" dirty="0"/>
              <a:t> </a:t>
            </a:r>
            <a:r>
              <a:rPr lang="en-US" sz="4000" i="1" dirty="0" err="1"/>
              <a:t>chữ</a:t>
            </a:r>
            <a:r>
              <a:rPr lang="en-US" sz="4000" i="1" dirty="0"/>
              <a:t> số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đơn</a:t>
            </a:r>
            <a:r>
              <a:rPr lang="en-US" sz="4000" i="1" dirty="0"/>
              <a:t> vị </a:t>
            </a:r>
            <a:r>
              <a:rPr lang="en-US" sz="4000" i="1" dirty="0" err="1"/>
              <a:t>rồi</a:t>
            </a:r>
            <a:r>
              <a:rPr lang="en-US" sz="4000" i="1" dirty="0"/>
              <a:t> </a:t>
            </a:r>
            <a:r>
              <a:rPr lang="en-US" sz="4000" i="1" dirty="0" err="1"/>
              <a:t>thêm</a:t>
            </a:r>
            <a:r>
              <a:rPr lang="en-US" sz="4000" i="1" dirty="0"/>
              <a:t> 1 </a:t>
            </a:r>
            <a:r>
              <a:rPr lang="en-US" sz="4000" i="1" dirty="0" err="1"/>
              <a:t>đơn</a:t>
            </a:r>
            <a:r>
              <a:rPr lang="en-US" sz="4000" i="1" dirty="0"/>
              <a:t> vị </a:t>
            </a:r>
            <a:r>
              <a:rPr lang="en-US" sz="4000" i="1" dirty="0" err="1"/>
              <a:t>vào</a:t>
            </a:r>
            <a:r>
              <a:rPr lang="en-US" sz="4000" i="1" dirty="0"/>
              <a:t>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liền</a:t>
            </a:r>
            <a:r>
              <a:rPr lang="en-US" sz="4000" i="1" dirty="0"/>
              <a:t> </a:t>
            </a:r>
            <a:r>
              <a:rPr lang="en-US" sz="4000" i="1" dirty="0" err="1"/>
              <a:t>ngay</a:t>
            </a:r>
            <a:r>
              <a:rPr lang="en-US" sz="4000" i="1" dirty="0"/>
              <a:t> </a:t>
            </a:r>
            <a:r>
              <a:rPr lang="en-US" sz="4000" i="1" dirty="0" err="1"/>
              <a:t>phía</a:t>
            </a:r>
            <a:r>
              <a:rPr lang="en-US" sz="4000" i="1" dirty="0"/>
              <a:t> </a:t>
            </a:r>
            <a:r>
              <a:rPr lang="en-US" sz="4000" i="1" dirty="0" err="1"/>
              <a:t>trước</a:t>
            </a:r>
            <a:r>
              <a:rPr lang="en-US" sz="4000" i="1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52989" y="5803995"/>
            <a:ext cx="44860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1115</TotalTime>
  <Words>1965</Words>
  <Application>Microsoft Macintosh PowerPoint</Application>
  <PresentationFormat>Widescreen</PresentationFormat>
  <Paragraphs>306</Paragraphs>
  <Slides>36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LNTH-LuoLuoNotangYuanTi 1</vt:lpstr>
      <vt:lpstr>Arial</vt:lpstr>
      <vt:lpstr>Calibri</vt:lpstr>
      <vt:lpstr>Calibri Light</vt:lpstr>
      <vt:lpstr>iCiel Pony</vt:lpstr>
      <vt:lpstr>LNTH-Hoa Nho LNTH</vt:lpstr>
      <vt:lpstr>SVN-ARCO Typography</vt:lpstr>
      <vt:lpstr>SVN-Gretoon</vt:lpstr>
      <vt:lpstr>SVN-Poky's</vt:lpstr>
      <vt:lpstr>UTM Cookies</vt:lpstr>
      <vt:lpstr>UTM Duepuntozero</vt:lpstr>
      <vt:lpstr>UTM Edwardian</vt:lpstr>
      <vt:lpstr>UTM Showcard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/>
  <dc:description>9Slide.vn</dc:description>
  <cp:lastModifiedBy>Mai Nguyen</cp:lastModifiedBy>
  <cp:revision>151</cp:revision>
  <dcterms:created xsi:type="dcterms:W3CDTF">2023-08-21T06:39:50Z</dcterms:created>
  <dcterms:modified xsi:type="dcterms:W3CDTF">2023-12-17T05:03:48Z</dcterms:modified>
  <cp:category>9Slide.vn</cp:category>
</cp:coreProperties>
</file>